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2"/>
  </p:notesMasterIdLst>
  <p:sldIdLst>
    <p:sldId id="256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288" r:id="rId13"/>
    <p:sldId id="289" r:id="rId14"/>
    <p:sldId id="303" r:id="rId15"/>
    <p:sldId id="263" r:id="rId16"/>
    <p:sldId id="291" r:id="rId17"/>
    <p:sldId id="265" r:id="rId18"/>
    <p:sldId id="292" r:id="rId19"/>
    <p:sldId id="267" r:id="rId20"/>
    <p:sldId id="268" r:id="rId21"/>
    <p:sldId id="269" r:id="rId22"/>
    <p:sldId id="270" r:id="rId23"/>
    <p:sldId id="271" r:id="rId24"/>
    <p:sldId id="280" r:id="rId25"/>
    <p:sldId id="281" r:id="rId26"/>
    <p:sldId id="282" r:id="rId27"/>
    <p:sldId id="283" r:id="rId28"/>
    <p:sldId id="284" r:id="rId29"/>
    <p:sldId id="285" r:id="rId30"/>
    <p:sldId id="290" r:id="rId31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6600"/>
    <a:srgbClr val="FF9900"/>
    <a:srgbClr val="FF0000"/>
    <a:srgbClr val="009900"/>
    <a:srgbClr val="FF0066"/>
    <a:srgbClr val="F8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87" autoAdjust="0"/>
  </p:normalViewPr>
  <p:slideViewPr>
    <p:cSldViewPr>
      <p:cViewPr varScale="1">
        <p:scale>
          <a:sx n="63" d="100"/>
          <a:sy n="63" d="100"/>
        </p:scale>
        <p:origin x="350" y="5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35.emf"/><Relationship Id="rId7" Type="http://schemas.openxmlformats.org/officeDocument/2006/relationships/image" Target="../media/image39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  <a:ea typeface="+mn-ea"/>
                <a:cs typeface="Lucida Sans Unicode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  <a:ea typeface="+mn-ea"/>
                <a:cs typeface="Lucida Sans Unicode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53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  <a:ea typeface="+mn-ea"/>
                <a:cs typeface="Lucida Sans Unicode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5F7A90D-14D1-41BE-BAD3-56BF324C909E}" type="slidenum">
              <a:rPr lang="es-ES" altLang="es-AR"/>
              <a:pPr>
                <a:defRPr/>
              </a:pPr>
              <a:t>‹Nº›</a:t>
            </a:fld>
            <a:endParaRPr lang="es-ES" altLang="es-AR"/>
          </a:p>
        </p:txBody>
      </p:sp>
    </p:spTree>
    <p:extLst>
      <p:ext uri="{BB962C8B-B14F-4D97-AF65-F5344CB8AC3E}">
        <p14:creationId xmlns:p14="http://schemas.microsoft.com/office/powerpoint/2010/main" val="19081721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0F0976C-1193-41C0-8E1B-76CE6819E206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2048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048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 smtClean="0"/>
          </a:p>
        </p:txBody>
      </p:sp>
    </p:spTree>
    <p:extLst>
      <p:ext uri="{BB962C8B-B14F-4D97-AF65-F5344CB8AC3E}">
        <p14:creationId xmlns:p14="http://schemas.microsoft.com/office/powerpoint/2010/main" val="5767298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AF2F9CD-FAA3-45FE-AD62-4C1E07251073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2765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765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 smtClean="0"/>
          </a:p>
        </p:txBody>
      </p:sp>
    </p:spTree>
    <p:extLst>
      <p:ext uri="{BB962C8B-B14F-4D97-AF65-F5344CB8AC3E}">
        <p14:creationId xmlns:p14="http://schemas.microsoft.com/office/powerpoint/2010/main" val="15410624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FC62210-2042-4E74-BAA0-FE48E73A8DF1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3072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 smtClean="0"/>
          </a:p>
        </p:txBody>
      </p:sp>
    </p:spTree>
    <p:extLst>
      <p:ext uri="{BB962C8B-B14F-4D97-AF65-F5344CB8AC3E}">
        <p14:creationId xmlns:p14="http://schemas.microsoft.com/office/powerpoint/2010/main" val="3986794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81432B0-4326-447E-B468-A2EFF8348434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3277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277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 smtClean="0"/>
          </a:p>
        </p:txBody>
      </p:sp>
    </p:spTree>
    <p:extLst>
      <p:ext uri="{BB962C8B-B14F-4D97-AF65-F5344CB8AC3E}">
        <p14:creationId xmlns:p14="http://schemas.microsoft.com/office/powerpoint/2010/main" val="9936020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105C59A-EC5E-4529-BFAF-EA1F0CB2A8C6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3481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482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 smtClean="0"/>
          </a:p>
        </p:txBody>
      </p:sp>
    </p:spTree>
    <p:extLst>
      <p:ext uri="{BB962C8B-B14F-4D97-AF65-F5344CB8AC3E}">
        <p14:creationId xmlns:p14="http://schemas.microsoft.com/office/powerpoint/2010/main" val="2442481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21E61B3-968C-4591-8900-F8C883AA4349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3686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686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 smtClean="0"/>
          </a:p>
        </p:txBody>
      </p:sp>
    </p:spTree>
    <p:extLst>
      <p:ext uri="{BB962C8B-B14F-4D97-AF65-F5344CB8AC3E}">
        <p14:creationId xmlns:p14="http://schemas.microsoft.com/office/powerpoint/2010/main" val="2407952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868DAB2-74F3-4895-BA29-615939F8702C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3891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891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 smtClean="0"/>
          </a:p>
        </p:txBody>
      </p:sp>
    </p:spTree>
    <p:extLst>
      <p:ext uri="{BB962C8B-B14F-4D97-AF65-F5344CB8AC3E}">
        <p14:creationId xmlns:p14="http://schemas.microsoft.com/office/powerpoint/2010/main" val="15851494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22CEC49-537B-476C-9364-1ECDC5A09370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4710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710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 smtClean="0"/>
          </a:p>
        </p:txBody>
      </p:sp>
    </p:spTree>
    <p:extLst>
      <p:ext uri="{BB962C8B-B14F-4D97-AF65-F5344CB8AC3E}">
        <p14:creationId xmlns:p14="http://schemas.microsoft.com/office/powerpoint/2010/main" val="31883636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EE44239-341F-4F6C-B343-F10345BEF0B5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4915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9156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 smtClean="0"/>
          </a:p>
        </p:txBody>
      </p:sp>
    </p:spTree>
    <p:extLst>
      <p:ext uri="{BB962C8B-B14F-4D97-AF65-F5344CB8AC3E}">
        <p14:creationId xmlns:p14="http://schemas.microsoft.com/office/powerpoint/2010/main" val="35739845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96B1078-CBF5-43F8-8ABC-BEDFCA97D810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5120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120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 smtClean="0"/>
          </a:p>
        </p:txBody>
      </p:sp>
    </p:spTree>
    <p:extLst>
      <p:ext uri="{BB962C8B-B14F-4D97-AF65-F5344CB8AC3E}">
        <p14:creationId xmlns:p14="http://schemas.microsoft.com/office/powerpoint/2010/main" val="38990051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71BABA4-156B-40AF-AF3A-5F75E4177C4C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5325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325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 smtClean="0"/>
          </a:p>
        </p:txBody>
      </p:sp>
    </p:spTree>
    <p:extLst>
      <p:ext uri="{BB962C8B-B14F-4D97-AF65-F5344CB8AC3E}">
        <p14:creationId xmlns:p14="http://schemas.microsoft.com/office/powerpoint/2010/main" val="2435297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8E251D7-033A-486A-84C6-230D2C7D7732}" type="slidenum">
              <a:rPr lang="es-ES_tradnl" altLang="es-AR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s-ES_tradnl" altLang="es-A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36625" y="749300"/>
            <a:ext cx="5014913" cy="3760788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975" y="4759325"/>
            <a:ext cx="5510213" cy="45116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AR" sz="16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0591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0CB30CD-3A04-43A3-A5DF-D80AB4C636D4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5529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530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 smtClean="0"/>
          </a:p>
        </p:txBody>
      </p:sp>
    </p:spTree>
    <p:extLst>
      <p:ext uri="{BB962C8B-B14F-4D97-AF65-F5344CB8AC3E}">
        <p14:creationId xmlns:p14="http://schemas.microsoft.com/office/powerpoint/2010/main" val="25753463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5D0AFD9-7F47-4A84-BD43-4F664104DE7C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5734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734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 smtClean="0"/>
          </a:p>
        </p:txBody>
      </p:sp>
    </p:spTree>
    <p:extLst>
      <p:ext uri="{BB962C8B-B14F-4D97-AF65-F5344CB8AC3E}">
        <p14:creationId xmlns:p14="http://schemas.microsoft.com/office/powerpoint/2010/main" val="3742969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E1AE6EE-3F61-4024-B0C9-35434C829EBB}" type="slidenum">
              <a:rPr lang="es-ES_tradnl" altLang="es-AR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s-ES_tradnl" altLang="es-A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36625" y="749300"/>
            <a:ext cx="5014913" cy="3760788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975" y="4759325"/>
            <a:ext cx="5510213" cy="45116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AR" sz="16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327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C99BB98-D4C9-4172-8BD9-69EE5F6F4C5D}" type="slidenum">
              <a:rPr lang="es-ES_tradnl" altLang="es-AR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s-ES_tradnl" altLang="es-A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6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altLang="es-AR" smtClean="0">
              <a:latin typeface="Arial" panose="020B0604020202020204" pitchFamily="34" charset="0"/>
            </a:endParaRPr>
          </a:p>
        </p:txBody>
      </p:sp>
      <p:sp>
        <p:nvSpPr>
          <p:cNvPr id="8197" name="3 Marcador de número de diapositiva"/>
          <p:cNvSpPr txBox="1">
            <a:spLocks noGrp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35FCF97-DB9A-4187-BC29-8B6FB975F52A}" type="slidenum">
              <a:rPr lang="es-ES" altLang="es-AR" sz="1300">
                <a:solidFill>
                  <a:schemeClr val="tx1"/>
                </a:solidFill>
                <a:latin typeface="Calibri" panose="020F0502020204030204" pitchFamily="34" charset="0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s-ES" altLang="es-AR" sz="13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139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ECBBC94-96D0-437F-89CD-82B680DA3435}" type="slidenum">
              <a:rPr lang="es-ES_tradnl" altLang="es-AR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s-ES_tradnl" altLang="es-A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36625" y="749300"/>
            <a:ext cx="5014913" cy="3760788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975" y="4759325"/>
            <a:ext cx="5510213" cy="45116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 altLang="es-AR" smtClean="0">
                <a:latin typeface="Arial" panose="020B0604020202020204" pitchFamily="34" charset="0"/>
              </a:rPr>
              <a:t>* La </a:t>
            </a:r>
            <a:r>
              <a:rPr lang="es-ES" altLang="es-AR" b="1" i="1" smtClean="0">
                <a:latin typeface="Arial" panose="020B0604020202020204" pitchFamily="34" charset="0"/>
              </a:rPr>
              <a:t>nutrición</a:t>
            </a:r>
            <a:r>
              <a:rPr lang="es-ES" altLang="es-AR" smtClean="0">
                <a:latin typeface="Arial" panose="020B0604020202020204" pitchFamily="34" charset="0"/>
              </a:rPr>
              <a:t> hace referencia a los nutrientes que componen los alimentos y comprende un conjunto de fenómenos involuntarios que suceden tras la ingestión de los alimentos, es decir, la absorción o paso a la sangre desde el tubo digestivo de sus componentes o nutrientes, su metabolismo o transformaciones químicas en las células y excreción o eliminación del organismo.</a:t>
            </a:r>
          </a:p>
          <a:p>
            <a:pPr eaLnBrk="1" hangingPunct="1">
              <a:spcBef>
                <a:spcPct val="0"/>
              </a:spcBef>
            </a:pPr>
            <a:r>
              <a:rPr lang="es-ES" altLang="es-AR" smtClean="0">
                <a:latin typeface="Arial" panose="020B0604020202020204" pitchFamily="34" charset="0"/>
              </a:rPr>
              <a:t>* La </a:t>
            </a:r>
            <a:r>
              <a:rPr lang="es-ES" altLang="es-AR" b="1" i="1" smtClean="0">
                <a:latin typeface="Arial" panose="020B0604020202020204" pitchFamily="34" charset="0"/>
              </a:rPr>
              <a:t>alimentación</a:t>
            </a:r>
            <a:r>
              <a:rPr lang="es-ES" altLang="es-AR" smtClean="0">
                <a:latin typeface="Arial" panose="020B0604020202020204" pitchFamily="34" charset="0"/>
              </a:rPr>
              <a:t> comprende un conjunto de actos voluntarios y conscientes que van dirigidos a la elección, preparación e ingestión de los alimentos, fenómenos muy relacionados con el medio sociocultural y económico (medio ambiente) y determinan al menos en gran parte, los hábitos dietéticos y estilos de vida.</a:t>
            </a:r>
          </a:p>
          <a:p>
            <a:pPr eaLnBrk="1" hangingPunct="1">
              <a:spcBef>
                <a:spcPct val="0"/>
              </a:spcBef>
            </a:pPr>
            <a:endParaRPr lang="es-ES" altLang="es-AR" smtClean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 altLang="es-AR" smtClean="0">
                <a:latin typeface="Arial" panose="020B0604020202020204" pitchFamily="34" charset="0"/>
              </a:rPr>
              <a:t>Todos los seres vivos necesitan de los alimentos, y los nutrientes contenidos en los mismos, para poder garantizar sus funciones vitales. El </a:t>
            </a:r>
            <a:r>
              <a:rPr lang="es-ES" altLang="es-AR" b="1" smtClean="0">
                <a:latin typeface="Arial" panose="020B0604020202020204" pitchFamily="34" charset="0"/>
              </a:rPr>
              <a:t>metabolismo</a:t>
            </a:r>
            <a:r>
              <a:rPr lang="es-ES" altLang="es-AR" smtClean="0">
                <a:latin typeface="Arial" panose="020B0604020202020204" pitchFamily="34" charset="0"/>
              </a:rPr>
              <a:t> es una de las funciones biológicas más importantes, fuera de la cual no se puede hablar de existencia de vida. La alimentación, la nutrición y el metabolismo representan los pilares de una vida sana. </a:t>
            </a:r>
          </a:p>
          <a:p>
            <a:pPr eaLnBrk="1" hangingPunct="1">
              <a:spcBef>
                <a:spcPct val="0"/>
              </a:spcBef>
            </a:pPr>
            <a:endParaRPr lang="es-ES" altLang="es-AR" smtClean="0">
              <a:latin typeface="Arial" panose="020B0604020202020204" pitchFamily="34" charset="0"/>
            </a:endParaRPr>
          </a:p>
          <a:p>
            <a:pPr eaLnBrk="1" hangingPunct="1"/>
            <a:endParaRPr lang="en-US" altLang="es-AR" sz="16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054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A48DBFC-B144-4750-BD29-1FF7153A7CD6}" type="slidenum">
              <a:rPr lang="es-ES_tradnl" altLang="es-AR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s-ES_tradnl" altLang="es-A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291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2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 altLang="es-AR" smtClean="0">
                <a:latin typeface="Arial" panose="020B0604020202020204" pitchFamily="34" charset="0"/>
              </a:rPr>
              <a:t>- </a:t>
            </a:r>
            <a:r>
              <a:rPr lang="es-ES" altLang="es-AR" b="1" i="1" smtClean="0">
                <a:latin typeface="Arial" panose="020B0604020202020204" pitchFamily="34" charset="0"/>
              </a:rPr>
              <a:t>Macronutrientes</a:t>
            </a:r>
            <a:r>
              <a:rPr lang="es-ES" altLang="es-AR" smtClean="0">
                <a:latin typeface="Arial" panose="020B0604020202020204" pitchFamily="34" charset="0"/>
              </a:rPr>
              <a:t>: son requeridos en grandes cantidades para el organismo y suministran la mayor parte de la energía metabólica, son sustancias precursoras de otras con actividad y función biológica, o proporcionan el medio para que esas funciones se lleven a cabo. Ellos son: glúcidos o carbohidratos, lípidos, proteínas y el agua.</a:t>
            </a:r>
          </a:p>
          <a:p>
            <a:pPr eaLnBrk="1" hangingPunct="1">
              <a:spcBef>
                <a:spcPct val="0"/>
              </a:spcBef>
            </a:pPr>
            <a:r>
              <a:rPr lang="es-ES" altLang="es-AR" smtClean="0">
                <a:latin typeface="Arial" panose="020B0604020202020204" pitchFamily="34" charset="0"/>
              </a:rPr>
              <a:t>	</a:t>
            </a:r>
          </a:p>
          <a:p>
            <a:pPr eaLnBrk="1" hangingPunct="1">
              <a:spcBef>
                <a:spcPct val="0"/>
              </a:spcBef>
            </a:pPr>
            <a:r>
              <a:rPr lang="es-ES" altLang="es-AR" smtClean="0">
                <a:latin typeface="Arial" panose="020B0604020202020204" pitchFamily="34" charset="0"/>
              </a:rPr>
              <a:t>- </a:t>
            </a:r>
            <a:r>
              <a:rPr lang="es-ES" altLang="es-AR" b="1" i="1" smtClean="0">
                <a:latin typeface="Arial" panose="020B0604020202020204" pitchFamily="34" charset="0"/>
              </a:rPr>
              <a:t>Micronutrientes</a:t>
            </a:r>
            <a:r>
              <a:rPr lang="es-ES" altLang="es-AR" smtClean="0">
                <a:latin typeface="Arial" panose="020B0604020202020204" pitchFamily="34" charset="0"/>
              </a:rPr>
              <a:t>: son requeridos en cantidades más pequeñas, tales como las vitaminas y minerales, que si bien no son aportadores de energía, sí son indispensables para la actividad metabólica y función de un gran número de compuestos biológicos.</a:t>
            </a:r>
          </a:p>
          <a:p>
            <a:pPr eaLnBrk="1" hangingPunct="1">
              <a:spcBef>
                <a:spcPct val="0"/>
              </a:spcBef>
            </a:pPr>
            <a:r>
              <a:rPr lang="es-ES" altLang="es-AR" smtClean="0">
                <a:latin typeface="Arial" panose="020B0604020202020204" pitchFamily="34" charset="0"/>
              </a:rPr>
              <a:t>En este trabajo práctico se desarrollará el estudio de los macro y micronutrientes principales, identificando sus estructuras y describiendo sus funciones más relevantes en el metabolismo.</a:t>
            </a:r>
          </a:p>
          <a:p>
            <a:pPr eaLnBrk="1" hangingPunct="1">
              <a:spcBef>
                <a:spcPct val="0"/>
              </a:spcBef>
            </a:pPr>
            <a:endParaRPr lang="es-ES" altLang="es-AR" smtClean="0">
              <a:latin typeface="Arial" panose="020B0604020202020204" pitchFamily="34" charset="0"/>
            </a:endParaRPr>
          </a:p>
        </p:txBody>
      </p:sp>
      <p:sp>
        <p:nvSpPr>
          <p:cNvPr id="12293" name="3 Marcador de número de diapositiva"/>
          <p:cNvSpPr txBox="1">
            <a:spLocks noGrp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225E8AB-A519-456D-A862-FED67C4E7098}" type="slidenum">
              <a:rPr lang="es-ES" altLang="es-AR" sz="1300">
                <a:solidFill>
                  <a:schemeClr val="tx1"/>
                </a:solidFill>
                <a:latin typeface="Calibri" panose="020F0502020204030204" pitchFamily="34" charset="0"/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s-ES" altLang="es-AR" sz="13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272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8FD1802-CF67-4078-B06E-C5578954D5FE}" type="slidenum">
              <a:rPr lang="es-ES_tradnl" altLang="es-AR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s-ES_tradnl" altLang="es-A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40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_tradnl" altLang="es-AR" smtClean="0">
                <a:latin typeface="Arial" panose="020B0604020202020204" pitchFamily="34" charset="0"/>
              </a:rPr>
              <a:t>El primer carbohidrato con el que los mamíferos tienen contacto, es la lactosa, compuesto principal de la leche. </a:t>
            </a:r>
            <a:endParaRPr lang="es-ES" altLang="es-AR" smtClean="0">
              <a:latin typeface="Arial" panose="020B0604020202020204" pitchFamily="34" charset="0"/>
            </a:endParaRPr>
          </a:p>
        </p:txBody>
      </p:sp>
      <p:sp>
        <p:nvSpPr>
          <p:cNvPr id="14341" name="3 Marcador de número de diapositiva"/>
          <p:cNvSpPr txBox="1">
            <a:spLocks noGrp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966788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210732B-36A9-4BBE-B54F-4892F0665D26}" type="slidenum">
              <a:rPr lang="es-ES" altLang="es-AR" sz="1300">
                <a:solidFill>
                  <a:schemeClr val="tx1"/>
                </a:solidFill>
                <a:latin typeface="Calibri" panose="020F0502020204030204" pitchFamily="34" charset="0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s-ES" altLang="es-AR" sz="13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5121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FC62210-2042-4E74-BAA0-FE48E73A8DF1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3072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 smtClean="0"/>
          </a:p>
        </p:txBody>
      </p:sp>
    </p:spTree>
    <p:extLst>
      <p:ext uri="{BB962C8B-B14F-4D97-AF65-F5344CB8AC3E}">
        <p14:creationId xmlns:p14="http://schemas.microsoft.com/office/powerpoint/2010/main" val="27298830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CA0C2B6-0682-438C-A3D3-75611A3343D6}" type="slidenum">
              <a:rPr lang="es-ES" altLang="es-AR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s-ES" altLang="es-AR">
              <a:latin typeface="Arial" panose="020B0604020202020204" pitchFamily="34" charset="0"/>
            </a:endParaRPr>
          </a:p>
        </p:txBody>
      </p:sp>
      <p:sp>
        <p:nvSpPr>
          <p:cNvPr id="2457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458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s-AR" smtClean="0"/>
          </a:p>
        </p:txBody>
      </p:sp>
    </p:spTree>
    <p:extLst>
      <p:ext uri="{BB962C8B-B14F-4D97-AF65-F5344CB8AC3E}">
        <p14:creationId xmlns:p14="http://schemas.microsoft.com/office/powerpoint/2010/main" val="3872156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DA66F-8D10-4944-9FEE-BE7CFFFD7881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2707332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81328-CBAB-4AC8-9BEA-697D42EFA064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3589047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A297F-B7FB-4AEC-AD03-0628DC59DC38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2990803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A330E-842F-432C-B3F8-750AF267797A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358915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1EE7F-F59B-4647-842C-8655AAF69D00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1441349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FB18D-B586-4DAD-8318-26EC0F76B5F5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3056103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CD16E-1164-4AEC-92C8-73E24C145CC1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94027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BC188-704E-483E-8D96-A0BF1E678921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43215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4739A-266A-47D4-9AC9-38B70589836F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4022223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FA431-4FF0-4077-827F-963AD53E217B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402312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28428-5D29-4016-B3E3-9C91C982160D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  <p:extLst>
      <p:ext uri="{BB962C8B-B14F-4D97-AF65-F5344CB8AC3E}">
        <p14:creationId xmlns:p14="http://schemas.microsoft.com/office/powerpoint/2010/main" val="4126114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AR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AR" smtClean="0"/>
              <a:t>Click to edit the outline text format</a:t>
            </a:r>
          </a:p>
          <a:p>
            <a:pPr lvl="1"/>
            <a:r>
              <a:rPr lang="en-GB" altLang="es-AR" smtClean="0"/>
              <a:t>Second Outline Level</a:t>
            </a:r>
          </a:p>
          <a:p>
            <a:pPr lvl="2"/>
            <a:r>
              <a:rPr lang="en-GB" altLang="es-AR" smtClean="0"/>
              <a:t>Third Outline Level</a:t>
            </a:r>
          </a:p>
          <a:p>
            <a:pPr lvl="3"/>
            <a:r>
              <a:rPr lang="en-GB" altLang="es-AR" smtClean="0"/>
              <a:t>Fourth Outline Level</a:t>
            </a:r>
          </a:p>
          <a:p>
            <a:pPr lvl="4"/>
            <a:r>
              <a:rPr lang="en-GB" altLang="es-AR" smtClean="0"/>
              <a:t>Fifth Outline Level</a:t>
            </a:r>
          </a:p>
          <a:p>
            <a:pPr lvl="4"/>
            <a:r>
              <a:rPr lang="en-GB" altLang="es-AR" smtClean="0"/>
              <a:t>Sixth Outline Level</a:t>
            </a:r>
          </a:p>
          <a:p>
            <a:pPr lvl="4"/>
            <a:r>
              <a:rPr lang="en-GB" altLang="es-AR" smtClean="0"/>
              <a:t>Seventh Outline Level</a:t>
            </a:r>
          </a:p>
          <a:p>
            <a:pPr lvl="4"/>
            <a:r>
              <a:rPr lang="en-GB" altLang="es-AR" smtClean="0"/>
              <a:t>Eighth Outline Level</a:t>
            </a:r>
          </a:p>
          <a:p>
            <a:pPr lvl="4"/>
            <a:r>
              <a:rPr lang="en-GB" altLang="es-AR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+mn-ea"/>
                <a:cs typeface="Lucida Sans Unicode" pitchFamily="34" charset="0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+mn-ea"/>
                <a:cs typeface="Lucida Sans Unicode" pitchFamily="34" charset="0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C7878F1-2985-4A78-90D7-1AE328F6FE97}" type="slidenum">
              <a:rPr lang="es-AR" altLang="es-AR"/>
              <a:pPr>
                <a:defRPr/>
              </a:pPr>
              <a:t>‹Nº›</a:t>
            </a:fld>
            <a:endParaRPr lang="es-AR" alt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SimSun" charset="0"/>
          <a:cs typeface="SimSun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7.emf"/><Relationship Id="rId9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30.emf"/><Relationship Id="rId10" Type="http://schemas.openxmlformats.org/officeDocument/2006/relationships/image" Target="../media/image1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32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40.e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37.emf"/><Relationship Id="rId1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9.e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34.e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5" Type="http://schemas.openxmlformats.org/officeDocument/2006/relationships/oleObject" Target="../embeddings/oleObject13.bin"/><Relationship Id="rId10" Type="http://schemas.openxmlformats.org/officeDocument/2006/relationships/image" Target="../media/image36.emf"/><Relationship Id="rId19" Type="http://schemas.openxmlformats.org/officeDocument/2006/relationships/image" Target="../media/image1.png"/><Relationship Id="rId4" Type="http://schemas.openxmlformats.org/officeDocument/2006/relationships/image" Target="../media/image33.e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3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wmf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2.png"/><Relationship Id="rId5" Type="http://schemas.openxmlformats.org/officeDocument/2006/relationships/image" Target="../media/image51.emf"/><Relationship Id="rId4" Type="http://schemas.openxmlformats.org/officeDocument/2006/relationships/oleObject" Target="../embeddings/oleObject1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body"/>
          </p:nvPr>
        </p:nvSpPr>
        <p:spPr>
          <a:xfrm>
            <a:off x="482600" y="1152525"/>
            <a:ext cx="8229600" cy="4606925"/>
          </a:xfrm>
        </p:spPr>
        <p:txBody>
          <a:bodyPr anchor="t"/>
          <a:lstStyle/>
          <a:p>
            <a:pPr marL="342900" indent="-342900" algn="just" eaLnBrk="1" hangingPunct="1">
              <a:lnSpc>
                <a:spcPct val="80000"/>
              </a:lnSpc>
              <a:spcBef>
                <a:spcPts val="5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es-AR" sz="2000" b="1" i="1" dirty="0" smtClean="0"/>
              <a:t>BOLILLA 3 (Lic. en Biol. </a:t>
            </a:r>
            <a:r>
              <a:rPr lang="es-AR" sz="2000" b="1" i="1" dirty="0" err="1" smtClean="0"/>
              <a:t>Molec</a:t>
            </a:r>
            <a:r>
              <a:rPr lang="es-AR" sz="2000" b="1" i="1" dirty="0" smtClean="0"/>
              <a:t>.)</a:t>
            </a:r>
            <a:r>
              <a:rPr lang="es-AR" sz="2000" dirty="0" smtClean="0"/>
              <a:t>: </a:t>
            </a:r>
            <a:r>
              <a:rPr lang="es-AR" sz="2000" dirty="0" smtClean="0">
                <a:solidFill>
                  <a:schemeClr val="accent2"/>
                </a:solidFill>
              </a:rPr>
              <a:t>Carbohidratos: Digestión y absorción. Ingreso de glucosa a las células. Familia de transportadores METABOLISMO DE CARBOHIDRATOS.</a:t>
            </a:r>
            <a:r>
              <a:rPr lang="es-AR" sz="2000" dirty="0" smtClean="0"/>
              <a:t> GLICOLISIS. Vía de </a:t>
            </a:r>
            <a:r>
              <a:rPr lang="es-AR" sz="2000" dirty="0" err="1" smtClean="0"/>
              <a:t>Embden-Meyerhof</a:t>
            </a:r>
            <a:r>
              <a:rPr lang="es-AR" sz="2000" dirty="0" smtClean="0"/>
              <a:t>. Fases de la glucólisis. Enzimas y cofactores que participan. Regulación enzimática. Rendimiento energético. Distintos tipos de fermentaciones. Utilización de fructosa y galactosa. </a:t>
            </a:r>
          </a:p>
          <a:p>
            <a:pPr marL="342900" indent="-342900" algn="just" eaLnBrk="1" hangingPunct="1">
              <a:lnSpc>
                <a:spcPct val="80000"/>
              </a:lnSpc>
              <a:spcBef>
                <a:spcPts val="5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endParaRPr lang="es-AR" sz="2000" dirty="0" smtClean="0"/>
          </a:p>
          <a:p>
            <a:pPr marL="342900" indent="-342900" algn="just" eaLnBrk="1" hangingPunct="1">
              <a:lnSpc>
                <a:spcPct val="80000"/>
              </a:lnSpc>
              <a:spcBef>
                <a:spcPts val="5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es-AR" sz="2000" b="1" i="1" dirty="0" smtClean="0"/>
              <a:t>BOLILLA 4 (Ing. </a:t>
            </a:r>
            <a:r>
              <a:rPr lang="es-AR" sz="2000" b="1" i="1" dirty="0"/>
              <a:t>e</a:t>
            </a:r>
            <a:r>
              <a:rPr lang="es-AR" sz="2000" b="1" i="1" dirty="0" smtClean="0"/>
              <a:t>n Alim. y Lic. en </a:t>
            </a:r>
            <a:r>
              <a:rPr lang="es-AR" sz="2000" b="1" i="1" dirty="0" err="1" smtClean="0"/>
              <a:t>CyT</a:t>
            </a:r>
            <a:r>
              <a:rPr lang="es-AR" sz="2000" b="1" i="1" dirty="0" smtClean="0"/>
              <a:t> de los Alim.)</a:t>
            </a:r>
            <a:r>
              <a:rPr lang="es-AR" sz="2000" dirty="0" smtClean="0"/>
              <a:t>: </a:t>
            </a:r>
            <a:r>
              <a:rPr lang="es-AR" sz="2000" dirty="0">
                <a:solidFill>
                  <a:schemeClr val="accent2"/>
                </a:solidFill>
              </a:rPr>
              <a:t>ALIMENTOS. Definición. Sustancias nutritivas. Principales constituyentes de los alimentos. Macronutrientes: c</a:t>
            </a:r>
            <a:r>
              <a:rPr lang="es-AR" sz="2000" dirty="0" smtClean="0">
                <a:solidFill>
                  <a:schemeClr val="accent2"/>
                </a:solidFill>
              </a:rPr>
              <a:t>arbohidratos y fibra </a:t>
            </a:r>
            <a:r>
              <a:rPr lang="es-AR" sz="2000" dirty="0" err="1" smtClean="0">
                <a:solidFill>
                  <a:schemeClr val="accent2"/>
                </a:solidFill>
              </a:rPr>
              <a:t>dietaria</a:t>
            </a:r>
            <a:r>
              <a:rPr lang="es-AR" sz="2000" dirty="0" smtClean="0">
                <a:solidFill>
                  <a:schemeClr val="accent2"/>
                </a:solidFill>
              </a:rPr>
              <a:t>. </a:t>
            </a:r>
            <a:r>
              <a:rPr lang="es-AR" sz="2000" dirty="0">
                <a:solidFill>
                  <a:schemeClr val="accent2"/>
                </a:solidFill>
              </a:rPr>
              <a:t>Importancia de los carbohidratos en la alimentación.</a:t>
            </a:r>
            <a:r>
              <a:rPr lang="es-AR" sz="2000" dirty="0"/>
              <a:t> </a:t>
            </a:r>
            <a:r>
              <a:rPr lang="es-AR" sz="2000" dirty="0" smtClean="0">
                <a:solidFill>
                  <a:schemeClr val="accent2"/>
                </a:solidFill>
              </a:rPr>
              <a:t>Digestión </a:t>
            </a:r>
            <a:r>
              <a:rPr lang="es-AR" sz="2000" dirty="0" smtClean="0">
                <a:solidFill>
                  <a:schemeClr val="accent2"/>
                </a:solidFill>
              </a:rPr>
              <a:t>y absorción. Sistemas de transporte. </a:t>
            </a:r>
            <a:r>
              <a:rPr lang="es-AR" sz="2000" dirty="0" smtClean="0">
                <a:solidFill>
                  <a:schemeClr val="accent2"/>
                </a:solidFill>
              </a:rPr>
              <a:t>Catabolismo </a:t>
            </a:r>
            <a:r>
              <a:rPr lang="es-AR" sz="2000" dirty="0">
                <a:solidFill>
                  <a:schemeClr val="accent2"/>
                </a:solidFill>
              </a:rPr>
              <a:t>de los hidratos de carbono. </a:t>
            </a:r>
            <a:r>
              <a:rPr lang="es-AR" sz="2000" dirty="0" smtClean="0"/>
              <a:t>GLICOLISIS</a:t>
            </a:r>
            <a:r>
              <a:rPr lang="es-AR" sz="2000" dirty="0" smtClean="0"/>
              <a:t>. </a:t>
            </a:r>
            <a:r>
              <a:rPr lang="es-AR" sz="2000" dirty="0" smtClean="0"/>
              <a:t>Vía de </a:t>
            </a:r>
            <a:r>
              <a:rPr lang="es-AR" sz="2000" dirty="0" err="1" smtClean="0"/>
              <a:t>Embden-Meyerhof</a:t>
            </a:r>
            <a:r>
              <a:rPr lang="es-AR" sz="2000" dirty="0" smtClean="0"/>
              <a:t>. Fases de la glucólisis. Regulación. Fermentación alcohólica, láctica y acética. Balance energético. </a:t>
            </a:r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0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6762"/>
            <a:ext cx="8228013" cy="649287"/>
          </a:xfrm>
        </p:spPr>
        <p:txBody>
          <a:bodyPr/>
          <a:lstStyle/>
          <a:p>
            <a:r>
              <a:rPr lang="es-AR" altLang="es-AR" sz="3200" b="1" dirty="0" smtClean="0">
                <a:solidFill>
                  <a:srgbClr val="FF0000"/>
                </a:solidFill>
              </a:rPr>
              <a:t>Y otros carbohidratos: </a:t>
            </a:r>
            <a:r>
              <a:rPr lang="es-AR" altLang="es-AR" sz="3200" b="1" dirty="0" smtClean="0">
                <a:solidFill>
                  <a:srgbClr val="FF0000"/>
                </a:solidFill>
              </a:rPr>
              <a:t>polisacáridos</a:t>
            </a:r>
            <a:endParaRPr lang="es-ES" altLang="es-AR" sz="3200" b="1" dirty="0" smtClean="0">
              <a:solidFill>
                <a:srgbClr val="FF00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AR" altLang="es-AR" dirty="0" err="1" smtClean="0"/>
              <a:t>Almidon</a:t>
            </a:r>
            <a:r>
              <a:rPr lang="es-AR" altLang="es-AR" dirty="0" smtClean="0"/>
              <a:t> y Glucógeno</a:t>
            </a:r>
            <a:endParaRPr lang="es-AR" altLang="es-AR" dirty="0" smtClean="0"/>
          </a:p>
          <a:p>
            <a:endParaRPr lang="es-AR" altLang="es-AR" dirty="0" smtClean="0"/>
          </a:p>
          <a:p>
            <a:endParaRPr lang="es-AR" altLang="es-AR" dirty="0" smtClean="0"/>
          </a:p>
          <a:p>
            <a:endParaRPr lang="es-AR" altLang="es-AR" dirty="0" smtClean="0"/>
          </a:p>
          <a:p>
            <a:r>
              <a:rPr lang="es-AR" altLang="es-AR" dirty="0" smtClean="0"/>
              <a:t>Pectinas y Celulosa</a:t>
            </a:r>
            <a:endParaRPr lang="es-ES" altLang="es-AR" dirty="0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276475"/>
            <a:ext cx="13620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011" y="2276475"/>
            <a:ext cx="2087562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508500"/>
            <a:ext cx="15843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4508500"/>
            <a:ext cx="16573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224" y="1920081"/>
            <a:ext cx="1800225" cy="178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149725"/>
            <a:ext cx="1655763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4868863"/>
            <a:ext cx="158750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6" name="Picture 7" descr="logo UNSL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42208" y="2113162"/>
            <a:ext cx="2041580" cy="14029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CuadroTexto"/>
          <p:cNvSpPr txBox="1">
            <a:spLocks noChangeArrowheads="1"/>
          </p:cNvSpPr>
          <p:nvPr/>
        </p:nvSpPr>
        <p:spPr bwMode="auto">
          <a:xfrm>
            <a:off x="179512" y="571500"/>
            <a:ext cx="8784976" cy="3046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400" b="1" dirty="0">
                <a:solidFill>
                  <a:srgbClr val="FF0000"/>
                </a:solidFill>
                <a:latin typeface="Calibri" pitchFamily="34" charset="0"/>
              </a:rPr>
              <a:t>Los carbohidratos cumplen con dos funciones importantes: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s-ES" sz="2400" b="1" dirty="0">
              <a:solidFill>
                <a:srgbClr val="FF0000"/>
              </a:solidFill>
              <a:latin typeface="Calibri" pitchFamily="34" charset="0"/>
            </a:endParaRPr>
          </a:p>
          <a:p>
            <a:pPr eaLnBrk="1" hangingPunct="1"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es-E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Estructural</a:t>
            </a:r>
            <a:r>
              <a:rPr lang="es-ES" sz="2400" b="1" dirty="0">
                <a:solidFill>
                  <a:schemeClr val="accent2"/>
                </a:solidFill>
                <a:latin typeface="Calibri" pitchFamily="34" charset="0"/>
              </a:rPr>
              <a:t>: como la </a:t>
            </a:r>
            <a:r>
              <a:rPr lang="es-E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celulosa</a:t>
            </a:r>
            <a:r>
              <a:rPr lang="es-ES" sz="2400" b="1" dirty="0">
                <a:solidFill>
                  <a:schemeClr val="accent2"/>
                </a:solidFill>
                <a:latin typeface="Calibri" pitchFamily="34" charset="0"/>
              </a:rPr>
              <a:t>,  que en las plantas constituye los tallos, hojas y frutos. </a:t>
            </a:r>
            <a:r>
              <a:rPr lang="es-ES" sz="2400" b="1" dirty="0">
                <a:solidFill>
                  <a:schemeClr val="accent2"/>
                </a:solidFill>
                <a:latin typeface="Calibri" pitchFamily="34" charset="0"/>
              </a:rPr>
              <a:t>Junto con las </a:t>
            </a:r>
            <a:r>
              <a:rPr lang="es-E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pectinas</a:t>
            </a:r>
            <a:r>
              <a:rPr lang="es-ES" sz="2400" b="1" dirty="0" smtClean="0">
                <a:solidFill>
                  <a:schemeClr val="accent2"/>
                </a:solidFill>
                <a:latin typeface="Calibri" pitchFamily="34" charset="0"/>
              </a:rPr>
              <a:t>, </a:t>
            </a:r>
            <a:r>
              <a:rPr lang="es-ES" sz="2400" b="1" dirty="0">
                <a:solidFill>
                  <a:schemeClr val="accent2"/>
                </a:solidFill>
                <a:latin typeface="Calibri" pitchFamily="34" charset="0"/>
              </a:rPr>
              <a:t>la celulosa forma parte de la</a:t>
            </a:r>
            <a:r>
              <a:rPr lang="es-ES" sz="24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fibra alimentaria</a:t>
            </a:r>
            <a:r>
              <a:rPr lang="es-ES" sz="2400" b="1" dirty="0">
                <a:solidFill>
                  <a:srgbClr val="FF0000"/>
                </a:solidFill>
                <a:latin typeface="Calibri" pitchFamily="34" charset="0"/>
              </a:rPr>
              <a:t>.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400" b="1" dirty="0" smtClean="0">
                <a:solidFill>
                  <a:srgbClr val="FF0000"/>
                </a:solidFill>
                <a:latin typeface="Calibri" pitchFamily="34" charset="0"/>
              </a:rPr>
              <a:t>- </a:t>
            </a:r>
            <a:r>
              <a:rPr lang="es-E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Reserva energética</a:t>
            </a:r>
            <a:r>
              <a:rPr lang="es-ES" sz="2400" b="1" dirty="0">
                <a:solidFill>
                  <a:schemeClr val="accent2"/>
                </a:solidFill>
                <a:latin typeface="Calibri" pitchFamily="34" charset="0"/>
              </a:rPr>
              <a:t>: los animales vertebrados sintetizan y utilizan el </a:t>
            </a:r>
            <a:r>
              <a:rPr lang="es-E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glucógeno</a:t>
            </a:r>
            <a:r>
              <a:rPr lang="es-ES" sz="2400" b="1" dirty="0">
                <a:solidFill>
                  <a:schemeClr val="accent2"/>
                </a:solidFill>
                <a:latin typeface="Calibri" pitchFamily="34" charset="0"/>
              </a:rPr>
              <a:t>, principalmente en músculo e hígado, mientras que las plantas sintetizan y utilizan el </a:t>
            </a:r>
            <a:r>
              <a:rPr lang="es-E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almidón</a:t>
            </a:r>
            <a:r>
              <a:rPr lang="es-ES" sz="2400" b="1" dirty="0">
                <a:solidFill>
                  <a:srgbClr val="FF0000"/>
                </a:solidFill>
                <a:latin typeface="Calibri" pitchFamily="34" charset="0"/>
              </a:rPr>
              <a:t>. </a:t>
            </a:r>
          </a:p>
        </p:txBody>
      </p:sp>
      <p:pic>
        <p:nvPicPr>
          <p:cNvPr id="18436" name="Picture 9" descr="alimentos carnico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03" b="8539"/>
          <a:stretch/>
        </p:blipFill>
        <p:spPr bwMode="auto">
          <a:xfrm>
            <a:off x="683568" y="3736189"/>
            <a:ext cx="366395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10" descr="alimentos con almid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671888"/>
            <a:ext cx="338455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4851400" y="115888"/>
            <a:ext cx="429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chemeClr val="bg1"/>
                </a:solidFill>
              </a:rPr>
              <a:t>Ing. en Alim.y Lic. en CyT de los alim.</a:t>
            </a:r>
          </a:p>
        </p:txBody>
      </p:sp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6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143000" y="930324"/>
            <a:ext cx="7372350" cy="5595020"/>
            <a:chOff x="1143000" y="930324"/>
            <a:chExt cx="7372350" cy="5595020"/>
          </a:xfrm>
        </p:grpSpPr>
        <p:pic>
          <p:nvPicPr>
            <p:cNvPr id="2150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1483444"/>
              <a:ext cx="6946900" cy="504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07" name="Rectangle 4"/>
            <p:cNvSpPr>
              <a:spLocks noChangeArrowheads="1"/>
            </p:cNvSpPr>
            <p:nvPr/>
          </p:nvSpPr>
          <p:spPr bwMode="auto">
            <a:xfrm>
              <a:off x="2133600" y="1412924"/>
              <a:ext cx="36576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21508" name="Text Box 5"/>
            <p:cNvSpPr txBox="1">
              <a:spLocks noChangeArrowheads="1"/>
            </p:cNvSpPr>
            <p:nvPr/>
          </p:nvSpPr>
          <p:spPr bwMode="auto">
            <a:xfrm>
              <a:off x="2590800" y="930324"/>
              <a:ext cx="3929063" cy="582613"/>
            </a:xfrm>
            <a:prstGeom prst="rect">
              <a:avLst/>
            </a:prstGeom>
            <a:solidFill>
              <a:srgbClr val="FFF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altLang="es-AR" sz="3200" dirty="0">
                  <a:solidFill>
                    <a:schemeClr val="tx1"/>
                  </a:solidFill>
                  <a:latin typeface="Tahoma" panose="020B0604030504040204" pitchFamily="34" charset="0"/>
                </a:rPr>
                <a:t>Almidón y glucógeno</a:t>
              </a:r>
            </a:p>
          </p:txBody>
        </p:sp>
        <p:grpSp>
          <p:nvGrpSpPr>
            <p:cNvPr id="21509" name="Group 10"/>
            <p:cNvGrpSpPr>
              <a:grpSpLocks/>
            </p:cNvGrpSpPr>
            <p:nvPr/>
          </p:nvGrpSpPr>
          <p:grpSpPr bwMode="auto">
            <a:xfrm>
              <a:off x="3870325" y="4003724"/>
              <a:ext cx="4645025" cy="2160588"/>
              <a:chOff x="2438" y="2160"/>
              <a:chExt cx="2926" cy="1361"/>
            </a:xfrm>
          </p:grpSpPr>
          <p:sp>
            <p:nvSpPr>
              <p:cNvPr id="21510" name="Text Box 3"/>
              <p:cNvSpPr txBox="1">
                <a:spLocks noChangeArrowheads="1"/>
              </p:cNvSpPr>
              <p:nvPr/>
            </p:nvSpPr>
            <p:spPr bwMode="auto">
              <a:xfrm>
                <a:off x="4416" y="2160"/>
                <a:ext cx="23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s-ES_tradnl" altLang="es-AR" sz="2400">
                    <a:solidFill>
                      <a:schemeClr val="tx1"/>
                    </a:solidFill>
                    <a:latin typeface="Symbol" panose="05050102010706020507" pitchFamily="18" charset="2"/>
                  </a:rPr>
                  <a:t>a</a:t>
                </a:r>
              </a:p>
            </p:txBody>
          </p:sp>
          <p:sp>
            <p:nvSpPr>
              <p:cNvPr id="21511" name="Rectangle 7"/>
              <p:cNvSpPr>
                <a:spLocks noChangeArrowheads="1"/>
              </p:cNvSpPr>
              <p:nvPr/>
            </p:nvSpPr>
            <p:spPr bwMode="auto">
              <a:xfrm>
                <a:off x="2699" y="3203"/>
                <a:ext cx="771" cy="3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en-US" altLang="es-AR"/>
              </a:p>
            </p:txBody>
          </p:sp>
          <p:sp>
            <p:nvSpPr>
              <p:cNvPr id="21512" name="Text Box 8"/>
              <p:cNvSpPr txBox="1">
                <a:spLocks noChangeArrowheads="1"/>
              </p:cNvSpPr>
              <p:nvPr/>
            </p:nvSpPr>
            <p:spPr bwMode="auto">
              <a:xfrm>
                <a:off x="2438" y="2383"/>
                <a:ext cx="928" cy="1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AR" b="1" dirty="0">
                    <a:solidFill>
                      <a:schemeClr val="tx1"/>
                    </a:solidFill>
                  </a:rPr>
                  <a:t>Cadena lineal</a:t>
                </a:r>
              </a:p>
            </p:txBody>
          </p:sp>
          <p:sp>
            <p:nvSpPr>
              <p:cNvPr id="21513" name="Text Box 9"/>
              <p:cNvSpPr txBox="1">
                <a:spLocks noChangeArrowheads="1"/>
              </p:cNvSpPr>
              <p:nvPr/>
            </p:nvSpPr>
            <p:spPr bwMode="auto">
              <a:xfrm>
                <a:off x="4468" y="2387"/>
                <a:ext cx="896" cy="3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AR" b="1">
                    <a:solidFill>
                      <a:schemeClr val="tx1"/>
                    </a:solidFill>
                  </a:rPr>
                  <a:t>Punto de </a:t>
                </a:r>
              </a:p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AR" b="1">
                    <a:solidFill>
                      <a:schemeClr val="tx1"/>
                    </a:solidFill>
                  </a:rPr>
                  <a:t>Ramificación</a:t>
                </a:r>
              </a:p>
            </p:txBody>
          </p:sp>
        </p:grpSp>
      </p:grpSp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6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3" y="346075"/>
            <a:ext cx="6827837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3" name="Text Box 3"/>
          <p:cNvSpPr txBox="1">
            <a:spLocks noChangeArrowheads="1"/>
          </p:cNvSpPr>
          <p:nvPr/>
        </p:nvSpPr>
        <p:spPr bwMode="auto">
          <a:xfrm rot="16200000">
            <a:off x="-1348581" y="3192450"/>
            <a:ext cx="377666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_tradnl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Polisacáridos de reserva</a:t>
            </a:r>
          </a:p>
        </p:txBody>
      </p:sp>
      <p:grpSp>
        <p:nvGrpSpPr>
          <p:cNvPr id="22532" name="Group 6"/>
          <p:cNvGrpSpPr>
            <a:grpSpLocks/>
          </p:cNvGrpSpPr>
          <p:nvPr/>
        </p:nvGrpSpPr>
        <p:grpSpPr bwMode="auto">
          <a:xfrm>
            <a:off x="2627313" y="788988"/>
            <a:ext cx="1244600" cy="3192462"/>
            <a:chOff x="1655" y="497"/>
            <a:chExt cx="784" cy="2011"/>
          </a:xfrm>
        </p:grpSpPr>
        <p:sp>
          <p:nvSpPr>
            <p:cNvPr id="22534" name="Text Box 4"/>
            <p:cNvSpPr txBox="1">
              <a:spLocks noChangeArrowheads="1"/>
            </p:cNvSpPr>
            <p:nvPr/>
          </p:nvSpPr>
          <p:spPr bwMode="auto">
            <a:xfrm>
              <a:off x="1655" y="497"/>
              <a:ext cx="628" cy="212"/>
            </a:xfrm>
            <a:prstGeom prst="rect">
              <a:avLst/>
            </a:prstGeom>
            <a:solidFill>
              <a:srgbClr val="F8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_tradnl" altLang="es-AR" sz="1600" b="1">
                  <a:solidFill>
                    <a:schemeClr val="accent2"/>
                  </a:solidFill>
                </a:rPr>
                <a:t>Almidón</a:t>
              </a:r>
            </a:p>
          </p:txBody>
        </p:sp>
        <p:sp>
          <p:nvSpPr>
            <p:cNvPr id="22535" name="Text Box 5"/>
            <p:cNvSpPr txBox="1">
              <a:spLocks noChangeArrowheads="1"/>
            </p:cNvSpPr>
            <p:nvPr/>
          </p:nvSpPr>
          <p:spPr bwMode="auto">
            <a:xfrm>
              <a:off x="1655" y="2296"/>
              <a:ext cx="784" cy="212"/>
            </a:xfrm>
            <a:prstGeom prst="rect">
              <a:avLst/>
            </a:prstGeom>
            <a:solidFill>
              <a:srgbClr val="F8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_tradnl" altLang="es-AR" sz="1600" b="1">
                  <a:solidFill>
                    <a:schemeClr val="accent2"/>
                  </a:solidFill>
                </a:rPr>
                <a:t>Glucógeno</a:t>
              </a:r>
            </a:p>
          </p:txBody>
        </p:sp>
      </p:grpSp>
      <p:sp>
        <p:nvSpPr>
          <p:cNvPr id="22533" name="Text Box 7"/>
          <p:cNvSpPr txBox="1">
            <a:spLocks noChangeArrowheads="1"/>
          </p:cNvSpPr>
          <p:nvPr/>
        </p:nvSpPr>
        <p:spPr bwMode="auto">
          <a:xfrm>
            <a:off x="1489075" y="6156325"/>
            <a:ext cx="5673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altLang="es-AR" sz="2000">
                <a:solidFill>
                  <a:srgbClr val="1822CD"/>
                </a:solidFill>
              </a:rPr>
              <a:t>Ramificación: amilopectina, 4%; glucógeno, 10%</a:t>
            </a:r>
          </a:p>
        </p:txBody>
      </p: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0" y="93637"/>
            <a:ext cx="9144000" cy="527051"/>
            <a:chOff x="0" y="-17"/>
            <a:chExt cx="5760" cy="332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3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1979613" y="1412776"/>
            <a:ext cx="56007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Nutrición y Metabolismo en Animales</a:t>
            </a: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39750" y="2317651"/>
            <a:ext cx="8280400" cy="28645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</a:t>
            </a:r>
            <a:r>
              <a:rPr lang="es-ES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Digestión.</a:t>
            </a:r>
            <a:r>
              <a:rPr lang="es-ES" sz="2000" b="1" dirty="0">
                <a:solidFill>
                  <a:srgbClr val="000099"/>
                </a:solidFill>
                <a:latin typeface="Arial" charset="0"/>
                <a:ea typeface="+mn-ea"/>
              </a:rPr>
              <a:t> </a:t>
            </a:r>
            <a:r>
              <a:rPr lang="es-AR" sz="2000" b="1" dirty="0">
                <a:solidFill>
                  <a:srgbClr val="000099"/>
                </a:solidFill>
                <a:latin typeface="Arial" charset="0"/>
                <a:ea typeface="+mn-ea"/>
              </a:rPr>
              <a:t>Conversión de los </a:t>
            </a:r>
            <a:r>
              <a:rPr lang="es-AR" sz="2000" b="1" dirty="0" smtClean="0">
                <a:solidFill>
                  <a:srgbClr val="000099"/>
                </a:solidFill>
                <a:latin typeface="Arial" charset="0"/>
                <a:ea typeface="+mn-ea"/>
              </a:rPr>
              <a:t>alimentos </a:t>
            </a:r>
            <a:r>
              <a:rPr lang="es-AR" sz="2000" b="1" dirty="0">
                <a:solidFill>
                  <a:srgbClr val="000099"/>
                </a:solidFill>
                <a:latin typeface="Arial" charset="0"/>
                <a:ea typeface="+mn-ea"/>
              </a:rPr>
              <a:t>en sustancias absorbibles en el tracto intestinal. Implica el desdoblamiento, mecánico y químico de los alimentos, en moléculas absorbibles. </a:t>
            </a: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ES" sz="2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+mn-ea"/>
            </a:endParaRP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</a:t>
            </a:r>
            <a:r>
              <a:rPr lang="es-ES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Absorción de nutrientes</a:t>
            </a:r>
            <a:r>
              <a:rPr lang="es-E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. </a:t>
            </a:r>
            <a:r>
              <a:rPr lang="es-ES" sz="2000" b="1" dirty="0">
                <a:solidFill>
                  <a:srgbClr val="000099"/>
                </a:solidFill>
                <a:latin typeface="Arial" charset="0"/>
                <a:ea typeface="+mn-ea"/>
              </a:rPr>
              <a:t>Pasaje del producto de la digestión desde la luz intestinal a la circulación.</a:t>
            </a:r>
          </a:p>
          <a:p>
            <a:pPr algn="just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ES" sz="2000" b="1" dirty="0">
              <a:solidFill>
                <a:srgbClr val="000099"/>
              </a:solidFill>
              <a:latin typeface="Arial" charset="0"/>
              <a:ea typeface="+mn-ea"/>
            </a:endParaRP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Metabolización. </a:t>
            </a:r>
            <a:r>
              <a:rPr lang="es-ES" sz="2000" b="1" dirty="0">
                <a:solidFill>
                  <a:srgbClr val="000099"/>
                </a:solidFill>
                <a:latin typeface="Arial" charset="0"/>
                <a:ea typeface="+mn-ea"/>
              </a:rPr>
              <a:t>Utilización de los nutrientes para obtención de energía y/o para la síntesis de compuestos celulares.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9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20526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33CC"/>
                                      </p:to>
                                    </p:animClr>
                                    <p:animClr clrSpc="rgb" dir="cw">
                                      <p:cBhvr>
                                        <p:cTn id="7" dur="2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33CC"/>
                                      </p:to>
                                    </p:animClr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indefinite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672356"/>
            <a:ext cx="4095750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2843213" y="2708994"/>
            <a:ext cx="576262" cy="2952750"/>
          </a:xfrm>
          <a:prstGeom prst="line">
            <a:avLst/>
          </a:prstGeom>
          <a:noFill/>
          <a:ln w="50760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843213" y="2512144"/>
            <a:ext cx="5843587" cy="366712"/>
            <a:chOff x="1791" y="1129"/>
            <a:chExt cx="4295" cy="231"/>
          </a:xfrm>
        </p:grpSpPr>
        <p:sp>
          <p:nvSpPr>
            <p:cNvPr id="23564" name="Line 4"/>
            <p:cNvSpPr>
              <a:spLocks noChangeShapeType="1"/>
            </p:cNvSpPr>
            <p:nvPr/>
          </p:nvSpPr>
          <p:spPr bwMode="auto">
            <a:xfrm>
              <a:off x="1791" y="1253"/>
              <a:ext cx="1996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3565" name="Text Box 5"/>
            <p:cNvSpPr txBox="1">
              <a:spLocks noChangeArrowheads="1"/>
            </p:cNvSpPr>
            <p:nvPr/>
          </p:nvSpPr>
          <p:spPr bwMode="auto">
            <a:xfrm>
              <a:off x="3823" y="1129"/>
              <a:ext cx="226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800" b="1" i="1">
                  <a:solidFill>
                    <a:schemeClr val="accent2"/>
                  </a:solidFill>
                </a:rPr>
                <a:t>Ptialina o </a:t>
              </a:r>
              <a:r>
                <a:rPr lang="el-GR" altLang="es-AR" sz="1800" b="1" i="1">
                  <a:solidFill>
                    <a:schemeClr val="accent2"/>
                  </a:solidFill>
                  <a:cs typeface="Arial" panose="020B0604020202020204" pitchFamily="34" charset="0"/>
                </a:rPr>
                <a:t>α</a:t>
              </a:r>
              <a:r>
                <a:rPr lang="en-US" altLang="es-AR" sz="1800" b="1" i="1">
                  <a:solidFill>
                    <a:schemeClr val="accent2"/>
                  </a:solidFill>
                  <a:cs typeface="Arial" panose="020B0604020202020204" pitchFamily="34" charset="0"/>
                </a:rPr>
                <a:t>-a</a:t>
              </a:r>
              <a:r>
                <a:rPr lang="es-ES" altLang="es-AR" sz="1800" b="1" i="1">
                  <a:solidFill>
                    <a:schemeClr val="accent2"/>
                  </a:solidFill>
                </a:rPr>
                <a:t>milasa salival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132138" y="5060081"/>
            <a:ext cx="5332412" cy="1465263"/>
            <a:chOff x="1973" y="2734"/>
            <a:chExt cx="3788" cy="923"/>
          </a:xfrm>
        </p:grpSpPr>
        <p:sp>
          <p:nvSpPr>
            <p:cNvPr id="23562" name="Line 7"/>
            <p:cNvSpPr>
              <a:spLocks noChangeShapeType="1"/>
            </p:cNvSpPr>
            <p:nvPr/>
          </p:nvSpPr>
          <p:spPr bwMode="auto">
            <a:xfrm>
              <a:off x="1973" y="2840"/>
              <a:ext cx="1814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3563" name="Text Box 8"/>
            <p:cNvSpPr txBox="1">
              <a:spLocks noChangeArrowheads="1"/>
            </p:cNvSpPr>
            <p:nvPr/>
          </p:nvSpPr>
          <p:spPr bwMode="auto">
            <a:xfrm>
              <a:off x="3836" y="2734"/>
              <a:ext cx="1925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Char char="-"/>
              </a:pPr>
              <a:r>
                <a:rPr lang="es-ES" altLang="es-AR" sz="1800"/>
                <a:t> </a:t>
              </a:r>
              <a:r>
                <a:rPr lang="el-GR" altLang="es-AR" sz="1800" b="1" i="1">
                  <a:solidFill>
                    <a:schemeClr val="accent2"/>
                  </a:solidFill>
                  <a:cs typeface="Arial" panose="020B0604020202020204" pitchFamily="34" charset="0"/>
                </a:rPr>
                <a:t>α</a:t>
              </a:r>
              <a:r>
                <a:rPr lang="en-US" altLang="es-AR" sz="1800" b="1" i="1">
                  <a:solidFill>
                    <a:schemeClr val="accent2"/>
                  </a:solidFill>
                  <a:cs typeface="Arial" panose="020B0604020202020204" pitchFamily="34" charset="0"/>
                </a:rPr>
                <a:t>-a</a:t>
              </a:r>
              <a:r>
                <a:rPr lang="es-ES" altLang="es-AR" sz="1800" b="1" i="1">
                  <a:solidFill>
                    <a:schemeClr val="accent2"/>
                  </a:solidFill>
                </a:rPr>
                <a:t>milasa pancreática</a:t>
              </a:r>
            </a:p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Char char="-"/>
              </a:pPr>
              <a:r>
                <a:rPr lang="es-ES" altLang="es-AR" sz="1800" b="1" i="1"/>
                <a:t> </a:t>
              </a:r>
              <a:r>
                <a:rPr lang="el-GR" altLang="es-AR" sz="1800" b="1" i="1">
                  <a:solidFill>
                    <a:schemeClr val="accent1"/>
                  </a:solidFill>
                  <a:cs typeface="Arial" panose="020B0604020202020204" pitchFamily="34" charset="0"/>
                </a:rPr>
                <a:t>α</a:t>
              </a:r>
              <a:r>
                <a:rPr lang="en-US" altLang="es-AR" sz="1800" b="1" i="1">
                  <a:solidFill>
                    <a:schemeClr val="accent1"/>
                  </a:solidFill>
                  <a:cs typeface="Arial" panose="020B0604020202020204" pitchFamily="34" charset="0"/>
                </a:rPr>
                <a:t>-dextrinasa</a:t>
              </a:r>
            </a:p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Char char="-"/>
              </a:pPr>
              <a:r>
                <a:rPr lang="en-US" altLang="es-AR" sz="1800" b="1" i="1">
                  <a:solidFill>
                    <a:schemeClr val="accent1"/>
                  </a:solidFill>
                  <a:cs typeface="Arial" panose="020B0604020202020204" pitchFamily="34" charset="0"/>
                </a:rPr>
                <a:t> </a:t>
              </a:r>
              <a:r>
                <a:rPr lang="el-GR" altLang="es-AR" sz="1800" b="1" i="1">
                  <a:solidFill>
                    <a:srgbClr val="FF9900"/>
                  </a:solidFill>
                  <a:cs typeface="Arial" panose="020B0604020202020204" pitchFamily="34" charset="0"/>
                </a:rPr>
                <a:t>α</a:t>
              </a:r>
              <a:r>
                <a:rPr lang="en-US" altLang="es-AR" sz="1800" b="1" i="1">
                  <a:solidFill>
                    <a:srgbClr val="FF9900"/>
                  </a:solidFill>
                  <a:cs typeface="Arial" panose="020B0604020202020204" pitchFamily="34" charset="0"/>
                </a:rPr>
                <a:t>-glucosidasa</a:t>
              </a:r>
              <a:endParaRPr lang="es-ES" altLang="es-AR" sz="1800" b="1" i="1">
                <a:solidFill>
                  <a:srgbClr val="FF9900"/>
                </a:solidFill>
              </a:endParaRPr>
            </a:p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Char char="-"/>
              </a:pPr>
              <a:r>
                <a:rPr lang="es-ES" altLang="es-AR" sz="1800" b="1" i="1"/>
                <a:t> </a:t>
              </a:r>
              <a:r>
                <a:rPr lang="es-ES" altLang="es-AR" sz="1800" b="1" i="1">
                  <a:solidFill>
                    <a:srgbClr val="009900"/>
                  </a:solidFill>
                </a:rPr>
                <a:t>sacarasa-isomaltasa</a:t>
              </a:r>
            </a:p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Char char="-"/>
              </a:pPr>
              <a:r>
                <a:rPr lang="es-ES" altLang="es-AR" sz="1800" b="1" i="1"/>
                <a:t> </a:t>
              </a:r>
              <a:r>
                <a:rPr lang="es-ES" altLang="es-AR" sz="1800" b="1" i="1">
                  <a:solidFill>
                    <a:srgbClr val="FF0000"/>
                  </a:solidFill>
                </a:rPr>
                <a:t>lactasa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563938" y="4240931"/>
            <a:ext cx="5168900" cy="366713"/>
            <a:chOff x="2245" y="2218"/>
            <a:chExt cx="3697" cy="231"/>
          </a:xfrm>
        </p:grpSpPr>
        <p:sp>
          <p:nvSpPr>
            <p:cNvPr id="23560" name="Line 10"/>
            <p:cNvSpPr>
              <a:spLocks noChangeShapeType="1"/>
            </p:cNvSpPr>
            <p:nvPr/>
          </p:nvSpPr>
          <p:spPr bwMode="auto">
            <a:xfrm>
              <a:off x="2245" y="2387"/>
              <a:ext cx="1542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3561" name="Text Box 11"/>
            <p:cNvSpPr txBox="1">
              <a:spLocks noChangeArrowheads="1"/>
            </p:cNvSpPr>
            <p:nvPr/>
          </p:nvSpPr>
          <p:spPr bwMode="auto">
            <a:xfrm>
              <a:off x="3778" y="2218"/>
              <a:ext cx="216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800"/>
                <a:t>pH </a:t>
              </a:r>
              <a:r>
                <a:rPr lang="en-US" altLang="es-AR" sz="1800">
                  <a:cs typeface="Arial" panose="020B0604020202020204" pitchFamily="34" charset="0"/>
                </a:rPr>
                <a:t>á</a:t>
              </a:r>
              <a:r>
                <a:rPr lang="es-ES" altLang="es-AR" sz="1800"/>
                <a:t>cido, inactiva la enzima</a:t>
              </a:r>
            </a:p>
          </p:txBody>
        </p:sp>
      </p:grp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892300" y="706437"/>
            <a:ext cx="59182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Digestión y absorción de carbohidratos</a:t>
            </a:r>
          </a:p>
        </p:txBody>
      </p:sp>
      <p:grpSp>
        <p:nvGrpSpPr>
          <p:cNvPr id="14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9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0" y="758825"/>
            <a:ext cx="5580063" cy="2165350"/>
            <a:chOff x="0" y="478"/>
            <a:chExt cx="3515" cy="1364"/>
          </a:xfrm>
        </p:grpSpPr>
        <p:graphicFrame>
          <p:nvGraphicFramePr>
            <p:cNvPr id="25626" name="Object 2"/>
            <p:cNvGraphicFramePr>
              <a:graphicFrameLocks noChangeAspect="1"/>
            </p:cNvGraphicFramePr>
            <p:nvPr/>
          </p:nvGraphicFramePr>
          <p:xfrm>
            <a:off x="0" y="774"/>
            <a:ext cx="3515" cy="10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46" name="Document" r:id="rId3" imgW="6964575" imgH="2095418" progId="ChemWindow.Document">
                    <p:embed/>
                  </p:oleObj>
                </mc:Choice>
                <mc:Fallback>
                  <p:oleObj name="Document" r:id="rId3" imgW="6964575" imgH="2095418" progId="ChemWindow.Document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774"/>
                          <a:ext cx="3515" cy="10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9395" name="Text Box 3"/>
            <p:cNvSpPr txBox="1">
              <a:spLocks noChangeArrowheads="1"/>
            </p:cNvSpPr>
            <p:nvPr/>
          </p:nvSpPr>
          <p:spPr bwMode="auto">
            <a:xfrm>
              <a:off x="340" y="478"/>
              <a:ext cx="6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es-ES_tradnl" b="1">
                  <a:solidFill>
                    <a:srgbClr val="66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+mn-ea"/>
                </a:rPr>
                <a:t>Amilosa</a:t>
              </a:r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0" y="3430588"/>
            <a:ext cx="5795963" cy="2878137"/>
            <a:chOff x="0" y="2161"/>
            <a:chExt cx="3651" cy="1813"/>
          </a:xfrm>
        </p:grpSpPr>
        <p:graphicFrame>
          <p:nvGraphicFramePr>
            <p:cNvPr id="25624" name="Object 6"/>
            <p:cNvGraphicFramePr>
              <a:graphicFrameLocks noChangeAspect="1"/>
            </p:cNvGraphicFramePr>
            <p:nvPr/>
          </p:nvGraphicFramePr>
          <p:xfrm>
            <a:off x="0" y="2570"/>
            <a:ext cx="3651" cy="14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47" name="Document" r:id="rId5" imgW="7452451" imgH="2850002" progId="ChemWindow.Document">
                    <p:embed/>
                  </p:oleObj>
                </mc:Choice>
                <mc:Fallback>
                  <p:oleObj name="Document" r:id="rId5" imgW="7452451" imgH="2850002" progId="ChemWindow.Document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2570"/>
                          <a:ext cx="3651" cy="14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9399" name="Text Box 7"/>
            <p:cNvSpPr txBox="1">
              <a:spLocks noChangeArrowheads="1"/>
            </p:cNvSpPr>
            <p:nvPr/>
          </p:nvSpPr>
          <p:spPr bwMode="auto">
            <a:xfrm>
              <a:off x="295" y="2161"/>
              <a:ext cx="17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es-ES_tradnl" b="1">
                  <a:solidFill>
                    <a:srgbClr val="66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+mn-ea"/>
                </a:rPr>
                <a:t>Amilopectina o Glucógeno</a:t>
              </a: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6886575" y="3213100"/>
            <a:ext cx="1873250" cy="1223963"/>
            <a:chOff x="4338" y="2024"/>
            <a:chExt cx="1180" cy="771"/>
          </a:xfrm>
        </p:grpSpPr>
        <p:graphicFrame>
          <p:nvGraphicFramePr>
            <p:cNvPr id="25622" name="Object 16"/>
            <p:cNvGraphicFramePr>
              <a:graphicFrameLocks noChangeAspect="1"/>
            </p:cNvGraphicFramePr>
            <p:nvPr/>
          </p:nvGraphicFramePr>
          <p:xfrm>
            <a:off x="4338" y="2024"/>
            <a:ext cx="1180" cy="5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48" name="Document" r:id="rId7" imgW="3162297" imgH="1501251" progId="ChemWindow.Document">
                    <p:embed/>
                  </p:oleObj>
                </mc:Choice>
                <mc:Fallback>
                  <p:oleObj name="Document" r:id="rId7" imgW="3162297" imgH="1501251" progId="ChemWindow.Document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38" y="2024"/>
                          <a:ext cx="1180" cy="5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623" name="Text Box 17"/>
            <p:cNvSpPr txBox="1">
              <a:spLocks noChangeArrowheads="1"/>
            </p:cNvSpPr>
            <p:nvPr/>
          </p:nvSpPr>
          <p:spPr bwMode="auto">
            <a:xfrm>
              <a:off x="4611" y="2545"/>
              <a:ext cx="85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_tradnl" altLang="es-ES" sz="2000" b="1">
                  <a:solidFill>
                    <a:srgbClr val="000099"/>
                  </a:solidFill>
                  <a:latin typeface="Times New Roman" panose="02020603050405020304" pitchFamily="18" charset="0"/>
                </a:rPr>
                <a:t>n Maltosas</a:t>
              </a:r>
            </a:p>
          </p:txBody>
        </p:sp>
      </p:grpSp>
      <p:sp>
        <p:nvSpPr>
          <p:cNvPr id="25605" name="Text Box 18"/>
          <p:cNvSpPr txBox="1">
            <a:spLocks noChangeArrowheads="1"/>
          </p:cNvSpPr>
          <p:nvPr/>
        </p:nvSpPr>
        <p:spPr bwMode="auto">
          <a:xfrm>
            <a:off x="7210425" y="4543425"/>
            <a:ext cx="1754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_tradnl" altLang="es-ES" sz="2000">
                <a:solidFill>
                  <a:srgbClr val="000099"/>
                </a:solidFill>
                <a:latin typeface="Times New Roman" panose="02020603050405020304" pitchFamily="18" charset="0"/>
              </a:rPr>
              <a:t>n Maltotriosas</a:t>
            </a:r>
          </a:p>
        </p:txBody>
      </p:sp>
      <p:sp>
        <p:nvSpPr>
          <p:cNvPr id="59411" name="Text Box 19"/>
          <p:cNvSpPr txBox="1">
            <a:spLocks noChangeArrowheads="1"/>
          </p:cNvSpPr>
          <p:nvPr/>
        </p:nvSpPr>
        <p:spPr bwMode="auto">
          <a:xfrm>
            <a:off x="7104063" y="5048250"/>
            <a:ext cx="1993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_tradnl" altLang="es-ES" sz="2000">
                <a:solidFill>
                  <a:srgbClr val="000099"/>
                </a:solidFill>
                <a:latin typeface="Times New Roman" panose="02020603050405020304" pitchFamily="18" charset="0"/>
              </a:rPr>
              <a:t>n Oligosacáridos</a:t>
            </a:r>
          </a:p>
        </p:txBody>
      </p:sp>
      <p:sp>
        <p:nvSpPr>
          <p:cNvPr id="59412" name="Text Box 20"/>
          <p:cNvSpPr txBox="1">
            <a:spLocks noChangeArrowheads="1"/>
          </p:cNvSpPr>
          <p:nvPr/>
        </p:nvSpPr>
        <p:spPr bwMode="auto">
          <a:xfrm>
            <a:off x="1992764" y="517822"/>
            <a:ext cx="61652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_tradnl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Digestión del Almidón y/o del Glucógeno</a:t>
            </a:r>
          </a:p>
        </p:txBody>
      </p: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4787900" y="2565400"/>
            <a:ext cx="2170113" cy="2087563"/>
            <a:chOff x="3016" y="1616"/>
            <a:chExt cx="1367" cy="1315"/>
          </a:xfrm>
        </p:grpSpPr>
        <p:grpSp>
          <p:nvGrpSpPr>
            <p:cNvPr id="25613" name="Group 24"/>
            <p:cNvGrpSpPr>
              <a:grpSpLocks/>
            </p:cNvGrpSpPr>
            <p:nvPr/>
          </p:nvGrpSpPr>
          <p:grpSpPr bwMode="auto">
            <a:xfrm>
              <a:off x="3016" y="1616"/>
              <a:ext cx="1367" cy="1315"/>
              <a:chOff x="3016" y="1616"/>
              <a:chExt cx="1367" cy="1315"/>
            </a:xfrm>
          </p:grpSpPr>
          <p:grpSp>
            <p:nvGrpSpPr>
              <p:cNvPr id="25617" name="Group 14"/>
              <p:cNvGrpSpPr>
                <a:grpSpLocks/>
              </p:cNvGrpSpPr>
              <p:nvPr/>
            </p:nvGrpSpPr>
            <p:grpSpPr bwMode="auto">
              <a:xfrm>
                <a:off x="3016" y="1616"/>
                <a:ext cx="1270" cy="1315"/>
                <a:chOff x="2925" y="1616"/>
                <a:chExt cx="1270" cy="1315"/>
              </a:xfrm>
            </p:grpSpPr>
            <p:sp>
              <p:nvSpPr>
                <p:cNvPr id="25619" name="Line 11"/>
                <p:cNvSpPr>
                  <a:spLocks noChangeShapeType="1"/>
                </p:cNvSpPr>
                <p:nvPr/>
              </p:nvSpPr>
              <p:spPr bwMode="auto">
                <a:xfrm>
                  <a:off x="3198" y="1616"/>
                  <a:ext cx="453" cy="68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AR"/>
                </a:p>
              </p:txBody>
            </p:sp>
            <p:sp>
              <p:nvSpPr>
                <p:cNvPr id="25620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2925" y="2296"/>
                  <a:ext cx="726" cy="635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AR"/>
                </a:p>
              </p:txBody>
            </p:sp>
            <p:sp>
              <p:nvSpPr>
                <p:cNvPr id="25621" name="Line 13"/>
                <p:cNvSpPr>
                  <a:spLocks noChangeShapeType="1"/>
                </p:cNvSpPr>
                <p:nvPr/>
              </p:nvSpPr>
              <p:spPr bwMode="auto">
                <a:xfrm>
                  <a:off x="3651" y="2296"/>
                  <a:ext cx="544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AR"/>
                </a:p>
              </p:txBody>
            </p:sp>
          </p:grpSp>
          <p:sp>
            <p:nvSpPr>
              <p:cNvPr id="25618" name="Text Box 15"/>
              <p:cNvSpPr txBox="1">
                <a:spLocks noChangeArrowheads="1"/>
              </p:cNvSpPr>
              <p:nvPr/>
            </p:nvSpPr>
            <p:spPr bwMode="auto">
              <a:xfrm>
                <a:off x="3709" y="1888"/>
                <a:ext cx="674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b="1" i="1">
                    <a:solidFill>
                      <a:srgbClr val="FF0000"/>
                    </a:solidFill>
                  </a:rPr>
                  <a:t>Amilasa</a:t>
                </a:r>
              </a:p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b="1" i="1">
                    <a:solidFill>
                      <a:srgbClr val="FF0000"/>
                    </a:solidFill>
                  </a:rPr>
                  <a:t>salival</a:t>
                </a:r>
              </a:p>
            </p:txBody>
          </p:sp>
        </p:grpSp>
        <p:grpSp>
          <p:nvGrpSpPr>
            <p:cNvPr id="25614" name="Group 27"/>
            <p:cNvGrpSpPr>
              <a:grpSpLocks/>
            </p:cNvGrpSpPr>
            <p:nvPr/>
          </p:nvGrpSpPr>
          <p:grpSpPr bwMode="auto">
            <a:xfrm>
              <a:off x="3551" y="2296"/>
              <a:ext cx="513" cy="544"/>
              <a:chOff x="3551" y="2296"/>
              <a:chExt cx="513" cy="544"/>
            </a:xfrm>
          </p:grpSpPr>
          <p:sp>
            <p:nvSpPr>
              <p:cNvPr id="25615" name="Arc 25"/>
              <p:cNvSpPr>
                <a:spLocks/>
              </p:cNvSpPr>
              <p:nvPr/>
            </p:nvSpPr>
            <p:spPr bwMode="auto">
              <a:xfrm flipH="1">
                <a:off x="3833" y="2296"/>
                <a:ext cx="116" cy="23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s-AR"/>
              </a:p>
            </p:txBody>
          </p:sp>
          <p:sp>
            <p:nvSpPr>
              <p:cNvPr id="25616" name="Text Box 26"/>
              <p:cNvSpPr txBox="1">
                <a:spLocks noChangeArrowheads="1"/>
              </p:cNvSpPr>
              <p:nvPr/>
            </p:nvSpPr>
            <p:spPr bwMode="auto">
              <a:xfrm>
                <a:off x="3551" y="2609"/>
                <a:ext cx="51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b="1">
                    <a:solidFill>
                      <a:srgbClr val="FF0000"/>
                    </a:solidFill>
                  </a:rPr>
                  <a:t>n H</a:t>
                </a:r>
                <a:r>
                  <a:rPr lang="es-ES_tradnl" altLang="es-ES" b="1" baseline="-25000">
                    <a:solidFill>
                      <a:srgbClr val="FF0000"/>
                    </a:solidFill>
                  </a:rPr>
                  <a:t>2</a:t>
                </a:r>
                <a:r>
                  <a:rPr lang="es-ES_tradnl" altLang="es-ES" b="1">
                    <a:solidFill>
                      <a:srgbClr val="FF0000"/>
                    </a:solidFill>
                  </a:rPr>
                  <a:t>O</a:t>
                </a:r>
              </a:p>
            </p:txBody>
          </p:sp>
        </p:grpSp>
      </p:grpSp>
      <p:sp>
        <p:nvSpPr>
          <p:cNvPr id="24" name="Line 17"/>
          <p:cNvSpPr>
            <a:spLocks noChangeShapeType="1"/>
          </p:cNvSpPr>
          <p:nvPr/>
        </p:nvSpPr>
        <p:spPr bwMode="auto">
          <a:xfrm>
            <a:off x="1543372" y="1765821"/>
            <a:ext cx="0" cy="7207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5" name="Line 17"/>
          <p:cNvSpPr>
            <a:spLocks noChangeShapeType="1"/>
          </p:cNvSpPr>
          <p:nvPr/>
        </p:nvSpPr>
        <p:spPr bwMode="auto">
          <a:xfrm>
            <a:off x="4211960" y="1772171"/>
            <a:ext cx="0" cy="7207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6" name="Line 17"/>
          <p:cNvSpPr>
            <a:spLocks noChangeShapeType="1"/>
          </p:cNvSpPr>
          <p:nvPr/>
        </p:nvSpPr>
        <p:spPr bwMode="auto">
          <a:xfrm>
            <a:off x="899592" y="4379366"/>
            <a:ext cx="0" cy="7207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7" name="Line 17"/>
          <p:cNvSpPr>
            <a:spLocks noChangeShapeType="1"/>
          </p:cNvSpPr>
          <p:nvPr/>
        </p:nvSpPr>
        <p:spPr bwMode="auto">
          <a:xfrm>
            <a:off x="1613967" y="5444579"/>
            <a:ext cx="0" cy="7207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28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2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30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31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33" name="Picture 7" descr="logo UNSL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11" grpId="0"/>
      <p:bldP spid="24" grpId="0" animBg="1"/>
      <p:bldP spid="25" grpId="0" animBg="1"/>
      <p:bldP spid="26" grpId="0" animBg="1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4643438" y="2565400"/>
            <a:ext cx="2386012" cy="2085975"/>
            <a:chOff x="2925" y="1616"/>
            <a:chExt cx="1503" cy="1314"/>
          </a:xfrm>
        </p:grpSpPr>
        <p:grpSp>
          <p:nvGrpSpPr>
            <p:cNvPr id="26643" name="Group 2"/>
            <p:cNvGrpSpPr>
              <a:grpSpLocks/>
            </p:cNvGrpSpPr>
            <p:nvPr/>
          </p:nvGrpSpPr>
          <p:grpSpPr bwMode="auto">
            <a:xfrm>
              <a:off x="2925" y="1616"/>
              <a:ext cx="1269" cy="1314"/>
              <a:chOff x="2925" y="1616"/>
              <a:chExt cx="1269" cy="1314"/>
            </a:xfrm>
          </p:grpSpPr>
          <p:sp>
            <p:nvSpPr>
              <p:cNvPr id="26645" name="Line 3"/>
              <p:cNvSpPr>
                <a:spLocks noChangeShapeType="1"/>
              </p:cNvSpPr>
              <p:nvPr/>
            </p:nvSpPr>
            <p:spPr bwMode="auto">
              <a:xfrm>
                <a:off x="3198" y="1616"/>
                <a:ext cx="453" cy="680"/>
              </a:xfrm>
              <a:prstGeom prst="line">
                <a:avLst/>
              </a:prstGeom>
              <a:noFill/>
              <a:ln w="3168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6646" name="Line 4"/>
              <p:cNvSpPr>
                <a:spLocks noChangeShapeType="1"/>
              </p:cNvSpPr>
              <p:nvPr/>
            </p:nvSpPr>
            <p:spPr bwMode="auto">
              <a:xfrm flipV="1">
                <a:off x="2925" y="2295"/>
                <a:ext cx="726" cy="637"/>
              </a:xfrm>
              <a:prstGeom prst="line">
                <a:avLst/>
              </a:prstGeom>
              <a:noFill/>
              <a:ln w="3168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6647" name="Line 5"/>
              <p:cNvSpPr>
                <a:spLocks noChangeShapeType="1"/>
              </p:cNvSpPr>
              <p:nvPr/>
            </p:nvSpPr>
            <p:spPr bwMode="auto">
              <a:xfrm>
                <a:off x="3651" y="2296"/>
                <a:ext cx="544" cy="1"/>
              </a:xfrm>
              <a:prstGeom prst="line">
                <a:avLst/>
              </a:prstGeom>
              <a:noFill/>
              <a:ln w="3168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6644" name="Text Box 6"/>
            <p:cNvSpPr txBox="1">
              <a:spLocks noChangeArrowheads="1"/>
            </p:cNvSpPr>
            <p:nvPr/>
          </p:nvSpPr>
          <p:spPr bwMode="auto">
            <a:xfrm>
              <a:off x="3517" y="1706"/>
              <a:ext cx="913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800" b="1" i="1">
                  <a:solidFill>
                    <a:srgbClr val="FF0000"/>
                  </a:solidFill>
                </a:rPr>
                <a:t>Amilasa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800" b="1" i="1">
                  <a:solidFill>
                    <a:srgbClr val="FF0000"/>
                  </a:solidFill>
                </a:rPr>
                <a:t>pancreática</a:t>
              </a:r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6886575" y="3213100"/>
            <a:ext cx="1874838" cy="1727200"/>
            <a:chOff x="4338" y="2024"/>
            <a:chExt cx="1181" cy="1088"/>
          </a:xfrm>
        </p:grpSpPr>
        <p:graphicFrame>
          <p:nvGraphicFramePr>
            <p:cNvPr id="26640" name="Object 8"/>
            <p:cNvGraphicFramePr>
              <a:graphicFrameLocks noChangeAspect="1"/>
            </p:cNvGraphicFramePr>
            <p:nvPr/>
          </p:nvGraphicFramePr>
          <p:xfrm>
            <a:off x="4338" y="2024"/>
            <a:ext cx="1180" cy="5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66" r:id="rId4" imgW="31908240" imgH="15239520" progId="">
                    <p:embed/>
                  </p:oleObj>
                </mc:Choice>
                <mc:Fallback>
                  <p:oleObj r:id="rId4" imgW="31908240" imgH="15239520" progId="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38" y="2024"/>
                          <a:ext cx="1180" cy="5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641" name="Text Box 9"/>
            <p:cNvSpPr txBox="1">
              <a:spLocks noChangeArrowheads="1"/>
            </p:cNvSpPr>
            <p:nvPr/>
          </p:nvSpPr>
          <p:spPr bwMode="auto">
            <a:xfrm>
              <a:off x="4610" y="2545"/>
              <a:ext cx="730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2000" b="1">
                  <a:solidFill>
                    <a:srgbClr val="000099"/>
                  </a:solidFill>
                  <a:latin typeface="Times New Roman" panose="02020603050405020304" pitchFamily="18" charset="0"/>
                </a:rPr>
                <a:t>Maltosas</a:t>
              </a:r>
            </a:p>
          </p:txBody>
        </p:sp>
        <p:sp>
          <p:nvSpPr>
            <p:cNvPr id="26642" name="Text Box 10"/>
            <p:cNvSpPr txBox="1">
              <a:spLocks noChangeArrowheads="1"/>
            </p:cNvSpPr>
            <p:nvPr/>
          </p:nvSpPr>
          <p:spPr bwMode="auto">
            <a:xfrm>
              <a:off x="4540" y="2862"/>
              <a:ext cx="980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2000" b="1">
                  <a:solidFill>
                    <a:srgbClr val="000099"/>
                  </a:solidFill>
                  <a:latin typeface="Times New Roman" panose="02020603050405020304" pitchFamily="18" charset="0"/>
                </a:rPr>
                <a:t>Maltotriosas</a:t>
              </a:r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0" y="1052513"/>
            <a:ext cx="5829300" cy="5035550"/>
            <a:chOff x="0" y="663"/>
            <a:chExt cx="3672" cy="3172"/>
          </a:xfrm>
        </p:grpSpPr>
        <p:graphicFrame>
          <p:nvGraphicFramePr>
            <p:cNvPr id="26637" name="Object 12"/>
            <p:cNvGraphicFramePr>
              <a:graphicFrameLocks noChangeAspect="1"/>
            </p:cNvGraphicFramePr>
            <p:nvPr/>
          </p:nvGraphicFramePr>
          <p:xfrm>
            <a:off x="0" y="663"/>
            <a:ext cx="3515" cy="10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67" r:id="rId6" imgW="69913080" imgH="21240360" progId="">
                    <p:embed/>
                  </p:oleObj>
                </mc:Choice>
                <mc:Fallback>
                  <p:oleObj r:id="rId6" imgW="69913080" imgH="21240360" progId="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663"/>
                          <a:ext cx="3515" cy="10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638" name="Object 13"/>
            <p:cNvGraphicFramePr>
              <a:graphicFrameLocks noChangeAspect="1"/>
            </p:cNvGraphicFramePr>
            <p:nvPr/>
          </p:nvGraphicFramePr>
          <p:xfrm>
            <a:off x="22" y="2432"/>
            <a:ext cx="3651" cy="14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68" r:id="rId8" imgW="74770920" imgH="28765080" progId="">
                    <p:embed/>
                  </p:oleObj>
                </mc:Choice>
                <mc:Fallback>
                  <p:oleObj r:id="rId8" imgW="74770920" imgH="28765080" progId="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" y="2432"/>
                          <a:ext cx="3651" cy="14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639" name="Text Box 14"/>
            <p:cNvSpPr txBox="1">
              <a:spLocks noChangeArrowheads="1"/>
            </p:cNvSpPr>
            <p:nvPr/>
          </p:nvSpPr>
          <p:spPr bwMode="auto">
            <a:xfrm>
              <a:off x="383" y="1979"/>
              <a:ext cx="1130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2000" b="1">
                  <a:solidFill>
                    <a:srgbClr val="000099"/>
                  </a:solidFill>
                  <a:latin typeface="Times New Roman" panose="02020603050405020304" pitchFamily="18" charset="0"/>
                </a:rPr>
                <a:t>Oligosacáridos</a:t>
              </a:r>
            </a:p>
          </p:txBody>
        </p:sp>
      </p:grp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2206479" y="557213"/>
            <a:ext cx="4418012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Digestión del Almidón (cont.)</a:t>
            </a:r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1475656" y="1555130"/>
            <a:ext cx="0" cy="7207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>
            <a:off x="4139481" y="1628155"/>
            <a:ext cx="0" cy="7207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>
            <a:off x="857250" y="4147468"/>
            <a:ext cx="0" cy="7207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>
            <a:off x="395288" y="5157118"/>
            <a:ext cx="0" cy="7207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2309" name="Line 21"/>
          <p:cNvSpPr>
            <a:spLocks noChangeShapeType="1"/>
          </p:cNvSpPr>
          <p:nvPr/>
        </p:nvSpPr>
        <p:spPr bwMode="auto">
          <a:xfrm>
            <a:off x="1619250" y="5228555"/>
            <a:ext cx="0" cy="7207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5487988" y="3881438"/>
            <a:ext cx="17224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l-GR" altLang="es-AR" b="1" i="1">
                <a:solidFill>
                  <a:schemeClr val="accent1"/>
                </a:solidFill>
                <a:cs typeface="Arial" panose="020B0604020202020204" pitchFamily="34" charset="0"/>
              </a:rPr>
              <a:t>α</a:t>
            </a:r>
            <a:r>
              <a:rPr lang="en-US" altLang="es-AR" b="1" i="1">
                <a:solidFill>
                  <a:schemeClr val="accent1"/>
                </a:solidFill>
                <a:cs typeface="Arial" panose="020B0604020202020204" pitchFamily="34" charset="0"/>
              </a:rPr>
              <a:t>-dextrinasa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l-GR" altLang="es-AR" b="1" i="1">
                <a:solidFill>
                  <a:schemeClr val="accent1"/>
                </a:solidFill>
                <a:cs typeface="Arial" panose="020B0604020202020204" pitchFamily="34" charset="0"/>
              </a:rPr>
              <a:t>α</a:t>
            </a:r>
            <a:r>
              <a:rPr lang="en-US" altLang="es-AR" b="1" i="1">
                <a:solidFill>
                  <a:schemeClr val="accent1"/>
                </a:solidFill>
                <a:cs typeface="Arial" panose="020B0604020202020204" pitchFamily="34" charset="0"/>
              </a:rPr>
              <a:t>-glucosidasa</a:t>
            </a:r>
            <a:endParaRPr lang="el-GR" altLang="es-AR" b="1" i="1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2311" name="Line 23"/>
          <p:cNvSpPr>
            <a:spLocks noChangeShapeType="1"/>
          </p:cNvSpPr>
          <p:nvPr/>
        </p:nvSpPr>
        <p:spPr bwMode="auto">
          <a:xfrm flipH="1">
            <a:off x="3059832" y="4580805"/>
            <a:ext cx="720725" cy="360363"/>
          </a:xfrm>
          <a:prstGeom prst="line">
            <a:avLst/>
          </a:prstGeom>
          <a:noFill/>
          <a:ln w="4445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24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26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27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29" name="Picture 7" descr="logo UNSL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5" grpId="0" animBg="1"/>
      <p:bldP spid="12306" grpId="0" animBg="1"/>
      <p:bldP spid="12307" grpId="0" animBg="1"/>
      <p:bldP spid="12308" grpId="0" animBg="1"/>
      <p:bldP spid="12309" grpId="0" animBg="1"/>
      <p:bldP spid="12310" grpId="0"/>
      <p:bldP spid="123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50" name="Text Box 34"/>
          <p:cNvSpPr txBox="1">
            <a:spLocks noChangeArrowheads="1"/>
          </p:cNvSpPr>
          <p:nvPr/>
        </p:nvSpPr>
        <p:spPr bwMode="auto">
          <a:xfrm rot="16200000">
            <a:off x="-837462" y="3281689"/>
            <a:ext cx="2605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_tradnl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Disacaridasas</a:t>
            </a: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+mn-ea"/>
            </a:endParaRP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1114425" y="835025"/>
            <a:ext cx="6410325" cy="1657350"/>
            <a:chOff x="702" y="526"/>
            <a:chExt cx="4038" cy="1044"/>
          </a:xfrm>
        </p:grpSpPr>
        <p:grpSp>
          <p:nvGrpSpPr>
            <p:cNvPr id="28704" name="Group 33"/>
            <p:cNvGrpSpPr>
              <a:grpSpLocks/>
            </p:cNvGrpSpPr>
            <p:nvPr/>
          </p:nvGrpSpPr>
          <p:grpSpPr bwMode="auto">
            <a:xfrm>
              <a:off x="702" y="526"/>
              <a:ext cx="4038" cy="1044"/>
              <a:chOff x="566" y="572"/>
              <a:chExt cx="4038" cy="1044"/>
            </a:xfrm>
          </p:grpSpPr>
          <p:graphicFrame>
            <p:nvGraphicFramePr>
              <p:cNvPr id="28708" name="Object 5"/>
              <p:cNvGraphicFramePr>
                <a:graphicFrameLocks noChangeAspect="1"/>
              </p:cNvGraphicFramePr>
              <p:nvPr/>
            </p:nvGraphicFramePr>
            <p:xfrm>
              <a:off x="566" y="609"/>
              <a:ext cx="1724" cy="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763" name="Document" r:id="rId3" imgW="3162297" imgH="1501251" progId="ChemWindow.Document">
                      <p:embed/>
                    </p:oleObj>
                  </mc:Choice>
                  <mc:Fallback>
                    <p:oleObj name="Document" r:id="rId3" imgW="3162297" imgH="1501251" progId="ChemWindow.Document">
                      <p:embed/>
                      <p:pic>
                        <p:nvPicPr>
                          <p:cNvPr id="0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6" y="609"/>
                            <a:ext cx="1724" cy="8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8709" name="Text Box 6"/>
              <p:cNvSpPr txBox="1">
                <a:spLocks noChangeArrowheads="1"/>
              </p:cNvSpPr>
              <p:nvPr/>
            </p:nvSpPr>
            <p:spPr bwMode="auto">
              <a:xfrm>
                <a:off x="1080" y="1366"/>
                <a:ext cx="66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sz="2000" b="1">
                    <a:solidFill>
                      <a:srgbClr val="000099"/>
                    </a:solidFill>
                    <a:latin typeface="Times New Roman" panose="02020603050405020304" pitchFamily="18" charset="0"/>
                  </a:rPr>
                  <a:t>Maltosa</a:t>
                </a:r>
              </a:p>
            </p:txBody>
          </p:sp>
          <p:sp>
            <p:nvSpPr>
              <p:cNvPr id="28710" name="Line 7"/>
              <p:cNvSpPr>
                <a:spLocks noChangeShapeType="1"/>
              </p:cNvSpPr>
              <p:nvPr/>
            </p:nvSpPr>
            <p:spPr bwMode="auto">
              <a:xfrm>
                <a:off x="2426" y="1026"/>
                <a:ext cx="998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8711" name="Text Box 8"/>
              <p:cNvSpPr txBox="1">
                <a:spLocks noChangeArrowheads="1"/>
              </p:cNvSpPr>
              <p:nvPr/>
            </p:nvSpPr>
            <p:spPr bwMode="auto">
              <a:xfrm>
                <a:off x="2644" y="795"/>
                <a:ext cx="64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b="1" i="1">
                    <a:solidFill>
                      <a:srgbClr val="FF0000"/>
                    </a:solidFill>
                  </a:rPr>
                  <a:t>Maltasa</a:t>
                </a:r>
              </a:p>
            </p:txBody>
          </p:sp>
          <p:graphicFrame>
            <p:nvGraphicFramePr>
              <p:cNvPr id="28712" name="Object 9"/>
              <p:cNvGraphicFramePr>
                <a:graphicFrameLocks noChangeAspect="1"/>
              </p:cNvGraphicFramePr>
              <p:nvPr/>
            </p:nvGraphicFramePr>
            <p:xfrm>
              <a:off x="3707" y="572"/>
              <a:ext cx="897" cy="90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764" name="Document" r:id="rId5" imgW="3093800" imgH="1714339" progId="ChemWindow.Document">
                      <p:embed/>
                    </p:oleObj>
                  </mc:Choice>
                  <mc:Fallback>
                    <p:oleObj name="Document" r:id="rId5" imgW="3093800" imgH="1714339" progId="ChemWindow.Document">
                      <p:embed/>
                      <p:pic>
                        <p:nvPicPr>
                          <p:cNvPr id="0" name="Object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l="44817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07" y="572"/>
                            <a:ext cx="897" cy="90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8713" name="Text Box 10"/>
              <p:cNvSpPr txBox="1">
                <a:spLocks noChangeArrowheads="1"/>
              </p:cNvSpPr>
              <p:nvPr/>
            </p:nvSpPr>
            <p:spPr bwMode="auto">
              <a:xfrm>
                <a:off x="3470" y="931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b="1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28714" name="Text Box 11"/>
              <p:cNvSpPr txBox="1">
                <a:spLocks noChangeArrowheads="1"/>
              </p:cNvSpPr>
              <p:nvPr/>
            </p:nvSpPr>
            <p:spPr bwMode="auto">
              <a:xfrm>
                <a:off x="3847" y="1320"/>
                <a:ext cx="66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sz="2000" b="1">
                    <a:solidFill>
                      <a:srgbClr val="000099"/>
                    </a:solidFill>
                    <a:latin typeface="Times New Roman" panose="02020603050405020304" pitchFamily="18" charset="0"/>
                  </a:rPr>
                  <a:t>Glucosa</a:t>
                </a:r>
              </a:p>
            </p:txBody>
          </p:sp>
        </p:grpSp>
        <p:grpSp>
          <p:nvGrpSpPr>
            <p:cNvPr id="28705" name="Group 37"/>
            <p:cNvGrpSpPr>
              <a:grpSpLocks/>
            </p:cNvGrpSpPr>
            <p:nvPr/>
          </p:nvGrpSpPr>
          <p:grpSpPr bwMode="auto">
            <a:xfrm>
              <a:off x="2641" y="935"/>
              <a:ext cx="466" cy="471"/>
              <a:chOff x="2641" y="935"/>
              <a:chExt cx="466" cy="471"/>
            </a:xfrm>
          </p:grpSpPr>
          <p:sp>
            <p:nvSpPr>
              <p:cNvPr id="28706" name="Arc 35"/>
              <p:cNvSpPr>
                <a:spLocks/>
              </p:cNvSpPr>
              <p:nvPr/>
            </p:nvSpPr>
            <p:spPr bwMode="auto">
              <a:xfrm rot="6966834" flipH="1" flipV="1">
                <a:off x="2835" y="980"/>
                <a:ext cx="318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28707" name="Text Box 36"/>
              <p:cNvSpPr txBox="1">
                <a:spLocks noChangeArrowheads="1"/>
              </p:cNvSpPr>
              <p:nvPr/>
            </p:nvSpPr>
            <p:spPr bwMode="auto">
              <a:xfrm>
                <a:off x="2641" y="1175"/>
                <a:ext cx="38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b="1">
                    <a:solidFill>
                      <a:schemeClr val="tx1"/>
                    </a:solidFill>
                  </a:rPr>
                  <a:t>H</a:t>
                </a:r>
                <a:r>
                  <a:rPr lang="es-ES_tradnl" altLang="es-ES" b="1" baseline="-25000">
                    <a:solidFill>
                      <a:schemeClr val="tx1"/>
                    </a:solidFill>
                  </a:rPr>
                  <a:t>2</a:t>
                </a:r>
                <a:r>
                  <a:rPr lang="es-ES_tradnl" altLang="es-ES" b="1">
                    <a:solidFill>
                      <a:schemeClr val="tx1"/>
                    </a:solidFill>
                  </a:rPr>
                  <a:t>O</a:t>
                </a:r>
              </a:p>
            </p:txBody>
          </p:sp>
        </p:grpSp>
      </p:grpSp>
      <p:grpSp>
        <p:nvGrpSpPr>
          <p:cNvPr id="5" name="Group 45"/>
          <p:cNvGrpSpPr>
            <a:grpSpLocks/>
          </p:cNvGrpSpPr>
          <p:nvPr/>
        </p:nvGrpSpPr>
        <p:grpSpPr bwMode="auto">
          <a:xfrm>
            <a:off x="971550" y="2759075"/>
            <a:ext cx="7993063" cy="1606550"/>
            <a:chOff x="612" y="1738"/>
            <a:chExt cx="5035" cy="1012"/>
          </a:xfrm>
        </p:grpSpPr>
        <p:grpSp>
          <p:nvGrpSpPr>
            <p:cNvPr id="28691" name="Group 31"/>
            <p:cNvGrpSpPr>
              <a:grpSpLocks/>
            </p:cNvGrpSpPr>
            <p:nvPr/>
          </p:nvGrpSpPr>
          <p:grpSpPr bwMode="auto">
            <a:xfrm>
              <a:off x="612" y="1738"/>
              <a:ext cx="5035" cy="1012"/>
              <a:chOff x="612" y="2872"/>
              <a:chExt cx="5035" cy="1012"/>
            </a:xfrm>
          </p:grpSpPr>
          <p:graphicFrame>
            <p:nvGraphicFramePr>
              <p:cNvPr id="28695" name="Object 22"/>
              <p:cNvGraphicFramePr>
                <a:graphicFrameLocks noChangeAspect="1"/>
              </p:cNvGraphicFramePr>
              <p:nvPr/>
            </p:nvGraphicFramePr>
            <p:xfrm>
              <a:off x="612" y="2872"/>
              <a:ext cx="1776" cy="78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765" name="Document" r:id="rId7" imgW="3314737" imgH="1447893" progId="ChemWindow.Document">
                      <p:embed/>
                    </p:oleObj>
                  </mc:Choice>
                  <mc:Fallback>
                    <p:oleObj name="Document" r:id="rId7" imgW="3314737" imgH="1447893" progId="ChemWindow.Document">
                      <p:embed/>
                      <p:pic>
                        <p:nvPicPr>
                          <p:cNvPr id="0" name="Object 2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2" y="2872"/>
                            <a:ext cx="1776" cy="78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8696" name="Text Box 23"/>
              <p:cNvSpPr txBox="1">
                <a:spLocks noChangeArrowheads="1"/>
              </p:cNvSpPr>
              <p:nvPr/>
            </p:nvSpPr>
            <p:spPr bwMode="auto">
              <a:xfrm>
                <a:off x="1156" y="3566"/>
                <a:ext cx="729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sz="2000" b="1">
                    <a:solidFill>
                      <a:srgbClr val="000099"/>
                    </a:solidFill>
                    <a:latin typeface="Times New Roman" panose="02020603050405020304" pitchFamily="18" charset="0"/>
                  </a:rPr>
                  <a:t>Sacarosa</a:t>
                </a:r>
              </a:p>
            </p:txBody>
          </p:sp>
          <p:sp>
            <p:nvSpPr>
              <p:cNvPr id="28697" name="Line 24"/>
              <p:cNvSpPr>
                <a:spLocks noChangeShapeType="1"/>
              </p:cNvSpPr>
              <p:nvPr/>
            </p:nvSpPr>
            <p:spPr bwMode="auto">
              <a:xfrm>
                <a:off x="2381" y="3295"/>
                <a:ext cx="998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8698" name="Text Box 25"/>
              <p:cNvSpPr txBox="1">
                <a:spLocks noChangeArrowheads="1"/>
              </p:cNvSpPr>
              <p:nvPr/>
            </p:nvSpPr>
            <p:spPr bwMode="auto">
              <a:xfrm>
                <a:off x="2517" y="3064"/>
                <a:ext cx="74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b="1" i="1">
                    <a:solidFill>
                      <a:srgbClr val="FF0000"/>
                    </a:solidFill>
                  </a:rPr>
                  <a:t>Sacarasa</a:t>
                </a:r>
              </a:p>
            </p:txBody>
          </p:sp>
          <p:graphicFrame>
            <p:nvGraphicFramePr>
              <p:cNvPr id="28699" name="Object 26"/>
              <p:cNvGraphicFramePr>
                <a:graphicFrameLocks noChangeAspect="1"/>
              </p:cNvGraphicFramePr>
              <p:nvPr/>
            </p:nvGraphicFramePr>
            <p:xfrm>
              <a:off x="3424" y="2886"/>
              <a:ext cx="897" cy="90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766" name="Document" r:id="rId9" imgW="3093800" imgH="1714339" progId="ChemWindow.Document">
                      <p:embed/>
                    </p:oleObj>
                  </mc:Choice>
                  <mc:Fallback>
                    <p:oleObj name="Document" r:id="rId9" imgW="3093800" imgH="1714339" progId="ChemWindow.Document">
                      <p:embed/>
                      <p:pic>
                        <p:nvPicPr>
                          <p:cNvPr id="0" name="Object 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l="44817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24" y="2886"/>
                            <a:ext cx="897" cy="90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8700" name="Text Box 27"/>
              <p:cNvSpPr txBox="1">
                <a:spLocks noChangeArrowheads="1"/>
              </p:cNvSpPr>
              <p:nvPr/>
            </p:nvSpPr>
            <p:spPr bwMode="auto">
              <a:xfrm>
                <a:off x="3564" y="3634"/>
                <a:ext cx="66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sz="2000" b="1">
                    <a:solidFill>
                      <a:srgbClr val="000099"/>
                    </a:solidFill>
                    <a:latin typeface="Times New Roman" panose="02020603050405020304" pitchFamily="18" charset="0"/>
                  </a:rPr>
                  <a:t>Glucosa</a:t>
                </a:r>
              </a:p>
            </p:txBody>
          </p:sp>
          <p:sp>
            <p:nvSpPr>
              <p:cNvPr id="28701" name="Text Box 28"/>
              <p:cNvSpPr txBox="1">
                <a:spLocks noChangeArrowheads="1"/>
              </p:cNvSpPr>
              <p:nvPr/>
            </p:nvSpPr>
            <p:spPr bwMode="auto">
              <a:xfrm>
                <a:off x="4332" y="3143"/>
                <a:ext cx="22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sz="2400" b="1">
                    <a:solidFill>
                      <a:schemeClr val="tx1"/>
                    </a:solidFill>
                  </a:rPr>
                  <a:t>+</a:t>
                </a:r>
              </a:p>
            </p:txBody>
          </p:sp>
          <p:graphicFrame>
            <p:nvGraphicFramePr>
              <p:cNvPr id="28702" name="Object 29"/>
              <p:cNvGraphicFramePr>
                <a:graphicFrameLocks noChangeAspect="1"/>
              </p:cNvGraphicFramePr>
              <p:nvPr/>
            </p:nvGraphicFramePr>
            <p:xfrm>
              <a:off x="4513" y="3022"/>
              <a:ext cx="1134" cy="6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767" name="Document" r:id="rId11" imgW="3467178" imgH="3238654" progId="ChemWindow.Document">
                      <p:embed/>
                    </p:oleObj>
                  </mc:Choice>
                  <mc:Fallback>
                    <p:oleObj name="Document" r:id="rId11" imgW="3467178" imgH="3238654" progId="ChemWindow.Document">
                      <p:embed/>
                      <p:pic>
                        <p:nvPicPr>
                          <p:cNvPr id="0" name="Object 2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l="50267" b="67705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13" y="3022"/>
                            <a:ext cx="1134" cy="6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8703" name="Text Box 30"/>
              <p:cNvSpPr txBox="1">
                <a:spLocks noChangeArrowheads="1"/>
              </p:cNvSpPr>
              <p:nvPr/>
            </p:nvSpPr>
            <p:spPr bwMode="auto">
              <a:xfrm>
                <a:off x="4649" y="3634"/>
                <a:ext cx="720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sz="2000" b="1">
                    <a:solidFill>
                      <a:srgbClr val="000099"/>
                    </a:solidFill>
                    <a:latin typeface="Times New Roman" panose="02020603050405020304" pitchFamily="18" charset="0"/>
                  </a:rPr>
                  <a:t>Fructosa</a:t>
                </a:r>
              </a:p>
            </p:txBody>
          </p:sp>
        </p:grpSp>
        <p:grpSp>
          <p:nvGrpSpPr>
            <p:cNvPr id="28692" name="Group 38"/>
            <p:cNvGrpSpPr>
              <a:grpSpLocks/>
            </p:cNvGrpSpPr>
            <p:nvPr/>
          </p:nvGrpSpPr>
          <p:grpSpPr bwMode="auto">
            <a:xfrm>
              <a:off x="2653" y="2115"/>
              <a:ext cx="466" cy="471"/>
              <a:chOff x="2641" y="935"/>
              <a:chExt cx="466" cy="471"/>
            </a:xfrm>
          </p:grpSpPr>
          <p:sp>
            <p:nvSpPr>
              <p:cNvPr id="28693" name="Arc 39"/>
              <p:cNvSpPr>
                <a:spLocks/>
              </p:cNvSpPr>
              <p:nvPr/>
            </p:nvSpPr>
            <p:spPr bwMode="auto">
              <a:xfrm rot="6966834" flipH="1" flipV="1">
                <a:off x="2835" y="980"/>
                <a:ext cx="318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28694" name="Text Box 40"/>
              <p:cNvSpPr txBox="1">
                <a:spLocks noChangeArrowheads="1"/>
              </p:cNvSpPr>
              <p:nvPr/>
            </p:nvSpPr>
            <p:spPr bwMode="auto">
              <a:xfrm>
                <a:off x="2641" y="1175"/>
                <a:ext cx="38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b="1">
                    <a:solidFill>
                      <a:schemeClr val="tx1"/>
                    </a:solidFill>
                  </a:rPr>
                  <a:t>H</a:t>
                </a:r>
                <a:r>
                  <a:rPr lang="es-ES_tradnl" altLang="es-ES" b="1" baseline="-25000">
                    <a:solidFill>
                      <a:schemeClr val="tx1"/>
                    </a:solidFill>
                  </a:rPr>
                  <a:t>2</a:t>
                </a:r>
                <a:r>
                  <a:rPr lang="es-ES_tradnl" altLang="es-ES" b="1">
                    <a:solidFill>
                      <a:schemeClr val="tx1"/>
                    </a:solidFill>
                  </a:rPr>
                  <a:t>O</a:t>
                </a:r>
              </a:p>
            </p:txBody>
          </p:sp>
        </p:grpSp>
      </p:grpSp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1116013" y="4508500"/>
            <a:ext cx="7559675" cy="1584325"/>
            <a:chOff x="703" y="2840"/>
            <a:chExt cx="4762" cy="998"/>
          </a:xfrm>
        </p:grpSpPr>
        <p:grpSp>
          <p:nvGrpSpPr>
            <p:cNvPr id="28678" name="Group 32"/>
            <p:cNvGrpSpPr>
              <a:grpSpLocks/>
            </p:cNvGrpSpPr>
            <p:nvPr/>
          </p:nvGrpSpPr>
          <p:grpSpPr bwMode="auto">
            <a:xfrm>
              <a:off x="703" y="2840"/>
              <a:ext cx="4762" cy="998"/>
              <a:chOff x="703" y="1706"/>
              <a:chExt cx="4762" cy="998"/>
            </a:xfrm>
          </p:grpSpPr>
          <p:graphicFrame>
            <p:nvGraphicFramePr>
              <p:cNvPr id="28682" name="Object 12"/>
              <p:cNvGraphicFramePr>
                <a:graphicFrameLocks noChangeAspect="1"/>
              </p:cNvGraphicFramePr>
              <p:nvPr/>
            </p:nvGraphicFramePr>
            <p:xfrm>
              <a:off x="703" y="1752"/>
              <a:ext cx="1573" cy="7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768" name="Document" r:id="rId13" imgW="3078354" imgH="1463040" progId="ChemWindow.Document">
                      <p:embed/>
                    </p:oleObj>
                  </mc:Choice>
                  <mc:Fallback>
                    <p:oleObj name="Document" r:id="rId13" imgW="3078354" imgH="1463040" progId="ChemWindow.Document">
                      <p:embed/>
                      <p:pic>
                        <p:nvPicPr>
                          <p:cNvPr id="0" name="Object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3" y="1752"/>
                            <a:ext cx="1573" cy="75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8683" name="Text Box 13"/>
              <p:cNvSpPr txBox="1">
                <a:spLocks noChangeArrowheads="1"/>
              </p:cNvSpPr>
              <p:nvPr/>
            </p:nvSpPr>
            <p:spPr bwMode="auto">
              <a:xfrm>
                <a:off x="1156" y="2454"/>
                <a:ext cx="649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sz="2000" b="1">
                    <a:solidFill>
                      <a:srgbClr val="000099"/>
                    </a:solidFill>
                    <a:latin typeface="Times New Roman" panose="02020603050405020304" pitchFamily="18" charset="0"/>
                  </a:rPr>
                  <a:t>Lactosa</a:t>
                </a:r>
              </a:p>
            </p:txBody>
          </p:sp>
          <p:sp>
            <p:nvSpPr>
              <p:cNvPr id="28684" name="Line 14"/>
              <p:cNvSpPr>
                <a:spLocks noChangeShapeType="1"/>
              </p:cNvSpPr>
              <p:nvPr/>
            </p:nvSpPr>
            <p:spPr bwMode="auto">
              <a:xfrm>
                <a:off x="2381" y="2115"/>
                <a:ext cx="998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8685" name="Text Box 15"/>
              <p:cNvSpPr txBox="1">
                <a:spLocks noChangeArrowheads="1"/>
              </p:cNvSpPr>
              <p:nvPr/>
            </p:nvSpPr>
            <p:spPr bwMode="auto">
              <a:xfrm>
                <a:off x="2599" y="1884"/>
                <a:ext cx="65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b="1" i="1">
                    <a:solidFill>
                      <a:srgbClr val="FF0000"/>
                    </a:solidFill>
                  </a:rPr>
                  <a:t>Lactasa</a:t>
                </a:r>
              </a:p>
            </p:txBody>
          </p:sp>
          <p:graphicFrame>
            <p:nvGraphicFramePr>
              <p:cNvPr id="28686" name="Object 16"/>
              <p:cNvGraphicFramePr>
                <a:graphicFrameLocks noChangeAspect="1"/>
              </p:cNvGraphicFramePr>
              <p:nvPr/>
            </p:nvGraphicFramePr>
            <p:xfrm>
              <a:off x="3424" y="1706"/>
              <a:ext cx="897" cy="90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769" name="Document" r:id="rId15" imgW="3093800" imgH="1714339" progId="ChemWindow.Document">
                      <p:embed/>
                    </p:oleObj>
                  </mc:Choice>
                  <mc:Fallback>
                    <p:oleObj name="Document" r:id="rId15" imgW="3093800" imgH="1714339" progId="ChemWindow.Document">
                      <p:embed/>
                      <p:pic>
                        <p:nvPicPr>
                          <p:cNvPr id="0" name="Object 1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l="44817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24" y="1706"/>
                            <a:ext cx="897" cy="90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8687" name="Text Box 18"/>
              <p:cNvSpPr txBox="1">
                <a:spLocks noChangeArrowheads="1"/>
              </p:cNvSpPr>
              <p:nvPr/>
            </p:nvSpPr>
            <p:spPr bwMode="auto">
              <a:xfrm>
                <a:off x="3564" y="2454"/>
                <a:ext cx="66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sz="2000" b="1">
                    <a:solidFill>
                      <a:srgbClr val="000099"/>
                    </a:solidFill>
                    <a:latin typeface="Times New Roman" panose="02020603050405020304" pitchFamily="18" charset="0"/>
                  </a:rPr>
                  <a:t>Glucosa</a:t>
                </a:r>
              </a:p>
            </p:txBody>
          </p:sp>
          <p:sp>
            <p:nvSpPr>
              <p:cNvPr id="28688" name="Text Box 19"/>
              <p:cNvSpPr txBox="1">
                <a:spLocks noChangeArrowheads="1"/>
              </p:cNvSpPr>
              <p:nvPr/>
            </p:nvSpPr>
            <p:spPr bwMode="auto">
              <a:xfrm>
                <a:off x="4332" y="1963"/>
                <a:ext cx="22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sz="2400" b="1">
                    <a:solidFill>
                      <a:schemeClr val="tx1"/>
                    </a:solidFill>
                  </a:rPr>
                  <a:t>+</a:t>
                </a:r>
              </a:p>
            </p:txBody>
          </p:sp>
          <p:graphicFrame>
            <p:nvGraphicFramePr>
              <p:cNvPr id="28689" name="Object 20"/>
              <p:cNvGraphicFramePr>
                <a:graphicFrameLocks noChangeAspect="1"/>
              </p:cNvGraphicFramePr>
              <p:nvPr/>
            </p:nvGraphicFramePr>
            <p:xfrm>
              <a:off x="4558" y="1721"/>
              <a:ext cx="907" cy="80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770" name="Document" r:id="rId17" imgW="3772058" imgH="2141202" progId="ChemWindow.Document">
                      <p:embed/>
                    </p:oleObj>
                  </mc:Choice>
                  <mc:Fallback>
                    <p:oleObj name="Document" r:id="rId17" imgW="3772058" imgH="2141202" progId="ChemWindow.Document">
                      <p:embed/>
                      <p:pic>
                        <p:nvPicPr>
                          <p:cNvPr id="0" name="Object 2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l="53960" b="28664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58" y="1721"/>
                            <a:ext cx="907" cy="80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8690" name="Text Box 21"/>
              <p:cNvSpPr txBox="1">
                <a:spLocks noChangeArrowheads="1"/>
              </p:cNvSpPr>
              <p:nvPr/>
            </p:nvSpPr>
            <p:spPr bwMode="auto">
              <a:xfrm>
                <a:off x="4604" y="2454"/>
                <a:ext cx="790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sz="2000" b="1">
                    <a:solidFill>
                      <a:srgbClr val="000099"/>
                    </a:solidFill>
                    <a:latin typeface="Times New Roman" panose="02020603050405020304" pitchFamily="18" charset="0"/>
                  </a:rPr>
                  <a:t>Galactosa</a:t>
                </a:r>
              </a:p>
            </p:txBody>
          </p:sp>
        </p:grpSp>
        <p:grpSp>
          <p:nvGrpSpPr>
            <p:cNvPr id="28679" name="Group 41"/>
            <p:cNvGrpSpPr>
              <a:grpSpLocks/>
            </p:cNvGrpSpPr>
            <p:nvPr/>
          </p:nvGrpSpPr>
          <p:grpSpPr bwMode="auto">
            <a:xfrm>
              <a:off x="2595" y="3203"/>
              <a:ext cx="466" cy="471"/>
              <a:chOff x="2641" y="935"/>
              <a:chExt cx="466" cy="471"/>
            </a:xfrm>
          </p:grpSpPr>
          <p:sp>
            <p:nvSpPr>
              <p:cNvPr id="28680" name="Arc 42"/>
              <p:cNvSpPr>
                <a:spLocks/>
              </p:cNvSpPr>
              <p:nvPr/>
            </p:nvSpPr>
            <p:spPr bwMode="auto">
              <a:xfrm rot="6966834" flipH="1" flipV="1">
                <a:off x="2835" y="980"/>
                <a:ext cx="318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28681" name="Text Box 43"/>
              <p:cNvSpPr txBox="1">
                <a:spLocks noChangeArrowheads="1"/>
              </p:cNvSpPr>
              <p:nvPr/>
            </p:nvSpPr>
            <p:spPr bwMode="auto">
              <a:xfrm>
                <a:off x="2641" y="1175"/>
                <a:ext cx="38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s-ES_tradnl" altLang="es-ES" b="1">
                    <a:solidFill>
                      <a:schemeClr val="tx1"/>
                    </a:solidFill>
                  </a:rPr>
                  <a:t>H</a:t>
                </a:r>
                <a:r>
                  <a:rPr lang="es-ES_tradnl" altLang="es-ES" b="1" baseline="-25000">
                    <a:solidFill>
                      <a:schemeClr val="tx1"/>
                    </a:solidFill>
                  </a:rPr>
                  <a:t>2</a:t>
                </a:r>
                <a:r>
                  <a:rPr lang="es-ES_tradnl" altLang="es-ES" b="1">
                    <a:solidFill>
                      <a:schemeClr val="tx1"/>
                    </a:solidFill>
                  </a:rPr>
                  <a:t>O</a:t>
                </a:r>
              </a:p>
            </p:txBody>
          </p:sp>
        </p:grpSp>
      </p:grpSp>
      <p:grpSp>
        <p:nvGrpSpPr>
          <p:cNvPr id="43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44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45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46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48" name="Picture 7" descr="logo UNSL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1979613" y="1308323"/>
            <a:ext cx="56007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Nutrición y Metabolismo en Animales</a:t>
            </a: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39750" y="2213198"/>
            <a:ext cx="8280400" cy="3448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</a:t>
            </a:r>
            <a:r>
              <a:rPr lang="es-ES" sz="20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Digestión.</a:t>
            </a:r>
            <a:r>
              <a:rPr lang="es-ES" sz="2000" b="1">
                <a:solidFill>
                  <a:srgbClr val="000099"/>
                </a:solidFill>
                <a:latin typeface="Arial" charset="0"/>
                <a:ea typeface="+mn-ea"/>
              </a:rPr>
              <a:t> </a:t>
            </a:r>
            <a:r>
              <a:rPr lang="es-AR" sz="2000" b="1">
                <a:solidFill>
                  <a:srgbClr val="000099"/>
                </a:solidFill>
                <a:latin typeface="Arial" charset="0"/>
                <a:ea typeface="+mn-ea"/>
              </a:rPr>
              <a:t>Conversión de los alimentos en sustancias absorbibles en el tracto intestinal. Implica el desdoblamiento, mecánico y químico de los alimentos, en moléculas absorbibles. </a:t>
            </a: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ES" sz="20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+mn-ea"/>
            </a:endParaRP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</a:t>
            </a:r>
            <a:r>
              <a:rPr lang="es-ES" sz="20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Absorción de nutrientes</a:t>
            </a:r>
            <a:r>
              <a:rPr lang="es-E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. </a:t>
            </a:r>
            <a:r>
              <a:rPr lang="es-ES" sz="2000" b="1">
                <a:solidFill>
                  <a:srgbClr val="000099"/>
                </a:solidFill>
                <a:latin typeface="Arial" charset="0"/>
                <a:ea typeface="+mn-ea"/>
              </a:rPr>
              <a:t>Pasaje del producto de la digestión desde la luz intestinal a la circulación.</a:t>
            </a:r>
          </a:p>
          <a:p>
            <a:pPr algn="just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ES" sz="2000" b="1">
              <a:solidFill>
                <a:srgbClr val="000099"/>
              </a:solidFill>
              <a:latin typeface="Arial" charset="0"/>
              <a:ea typeface="+mn-ea"/>
            </a:endParaRP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Metabolización. </a:t>
            </a:r>
            <a:r>
              <a:rPr lang="es-ES" sz="2000" b="1">
                <a:solidFill>
                  <a:srgbClr val="000099"/>
                </a:solidFill>
                <a:latin typeface="Arial" charset="0"/>
                <a:ea typeface="+mn-ea"/>
              </a:rPr>
              <a:t>Utilización de los nutrientes para obtención de energía y/o para la síntesis de compuestos celulares.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9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1900" fill="hold" masterRel="sameClick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  <p:animClr clrSpc="rgb" dir="cw">
                                      <p:cBhvr additive="repl">
                                        <p:cTn id="7" dur="1900" fill="hold" masterRel="sameClick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  <p:set>
                                      <p:cBhvr additive="repl">
                                        <p:cTn id="8" dur="19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Scale>
                                      <p:cBhvr additive="repl">
                                        <p:cTn id="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 additive="repl"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 additive="repl">
                                        <p:cTn id="1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indefinite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indefinite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1" descr="alimentos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33388"/>
            <a:ext cx="9144000" cy="6424612"/>
          </a:xfrm>
          <a:noFill/>
        </p:spPr>
      </p:pic>
      <p:grpSp>
        <p:nvGrpSpPr>
          <p:cNvPr id="3075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307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3078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3079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080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3081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5508" name="Text Box 4"/>
          <p:cNvSpPr txBox="1">
            <a:spLocks noChangeArrowheads="1"/>
          </p:cNvSpPr>
          <p:nvPr/>
        </p:nvSpPr>
        <p:spPr bwMode="auto">
          <a:xfrm>
            <a:off x="1259632" y="2971145"/>
            <a:ext cx="34766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_tradnl" sz="4000" b="1" dirty="0" smtClean="0">
                <a:solidFill>
                  <a:srgbClr val="FF0000"/>
                </a:solidFill>
                <a:latin typeface="Arial" charset="0"/>
              </a:rPr>
              <a:t>ALIMENTOS </a:t>
            </a:r>
            <a:endParaRPr lang="es-ES_tradnl" sz="4000" b="1" dirty="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801" y="1464518"/>
            <a:ext cx="1700213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526" y="2617043"/>
            <a:ext cx="1873250" cy="181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001" y="3409206"/>
            <a:ext cx="148907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076" y="4993531"/>
            <a:ext cx="2592388" cy="174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475656" y="779857"/>
            <a:ext cx="6133708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Estructuras especializadas en absorción</a:t>
            </a:r>
          </a:p>
        </p:txBody>
      </p:sp>
      <p:sp>
        <p:nvSpPr>
          <p:cNvPr id="31751" name="Text Box 12"/>
          <p:cNvSpPr txBox="1">
            <a:spLocks noChangeArrowheads="1"/>
          </p:cNvSpPr>
          <p:nvPr/>
        </p:nvSpPr>
        <p:spPr bwMode="auto">
          <a:xfrm>
            <a:off x="2628651" y="1753443"/>
            <a:ext cx="1095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CC0066"/>
                </a:solidFill>
              </a:rPr>
              <a:t>Humano</a:t>
            </a:r>
          </a:p>
        </p:txBody>
      </p: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3" name="Picture 7" descr="logo UNSL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611188" y="854670"/>
            <a:ext cx="7705725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¿</a:t>
            </a:r>
            <a:r>
              <a:rPr lang="es-E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C</a:t>
            </a:r>
            <a:r>
              <a:rPr 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ó</a:t>
            </a:r>
            <a:r>
              <a:rPr lang="es-E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mo llegan las unidades de monosacáridos a los tejidos donde serán metabolizados?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907182"/>
            <a:ext cx="6840537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592138" y="2759670"/>
            <a:ext cx="1855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_tradnl" altLang="es-AR" sz="2400" b="1">
                <a:solidFill>
                  <a:srgbClr val="CC6600"/>
                </a:solidFill>
                <a:latin typeface="Calibri" panose="020F0502020204030204" pitchFamily="34" charset="0"/>
              </a:rPr>
              <a:t>Luz intestinal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492500" y="5852120"/>
            <a:ext cx="290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_tradnl" altLang="es-AR" sz="2400" b="1">
                <a:solidFill>
                  <a:srgbClr val="CC6600"/>
                </a:solidFill>
                <a:latin typeface="Calibri" panose="020F0502020204030204" pitchFamily="34" charset="0"/>
              </a:rPr>
              <a:t>Citosol del enterocito</a:t>
            </a:r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1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611188" y="656481"/>
            <a:ext cx="7705725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¿</a:t>
            </a: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C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ó</a:t>
            </a:r>
            <a:r>
              <a:rPr lang="es-E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mo</a:t>
            </a: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llegan las unidades de monosacáridos a los tejidos donde serán metabolizados?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92275" y="1694706"/>
            <a:ext cx="5759450" cy="5046662"/>
            <a:chOff x="1066" y="845"/>
            <a:chExt cx="3628" cy="3179"/>
          </a:xfrm>
        </p:grpSpPr>
        <p:grpSp>
          <p:nvGrpSpPr>
            <p:cNvPr id="35858" name="Group 3"/>
            <p:cNvGrpSpPr>
              <a:grpSpLocks/>
            </p:cNvGrpSpPr>
            <p:nvPr/>
          </p:nvGrpSpPr>
          <p:grpSpPr bwMode="auto">
            <a:xfrm>
              <a:off x="1066" y="845"/>
              <a:ext cx="3628" cy="3165"/>
              <a:chOff x="1066" y="845"/>
              <a:chExt cx="3628" cy="3165"/>
            </a:xfrm>
          </p:grpSpPr>
          <p:pic>
            <p:nvPicPr>
              <p:cNvPr id="35860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6" y="845"/>
                <a:ext cx="3629" cy="3166"/>
              </a:xfrm>
              <a:prstGeom prst="rect">
                <a:avLst/>
              </a:prstGeom>
              <a:noFill/>
              <a:ln w="4752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413" name="Text Box 5"/>
              <p:cNvSpPr txBox="1">
                <a:spLocks noChangeArrowheads="1"/>
              </p:cNvSpPr>
              <p:nvPr/>
            </p:nvSpPr>
            <p:spPr bwMode="auto">
              <a:xfrm>
                <a:off x="1282" y="3665"/>
                <a:ext cx="439" cy="17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s-ES" sz="1200" b="1">
                    <a:solidFill>
                      <a:srgbClr val="333333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+mn-ea"/>
                  </a:rPr>
                  <a:t>SGLUT</a:t>
                </a:r>
              </a:p>
            </p:txBody>
          </p:sp>
          <p:sp>
            <p:nvSpPr>
              <p:cNvPr id="17414" name="Text Box 6"/>
              <p:cNvSpPr txBox="1">
                <a:spLocks noChangeArrowheads="1"/>
              </p:cNvSpPr>
              <p:nvPr/>
            </p:nvSpPr>
            <p:spPr bwMode="auto">
              <a:xfrm>
                <a:off x="1252" y="2713"/>
                <a:ext cx="494" cy="17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s-ES" sz="1200" b="1">
                    <a:solidFill>
                      <a:srgbClr val="66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+mn-ea"/>
                  </a:rPr>
                  <a:t>Glucosa</a:t>
                </a:r>
              </a:p>
            </p:txBody>
          </p:sp>
          <p:sp>
            <p:nvSpPr>
              <p:cNvPr id="17415" name="Text Box 7"/>
              <p:cNvSpPr txBox="1">
                <a:spLocks noChangeArrowheads="1"/>
              </p:cNvSpPr>
              <p:nvPr/>
            </p:nvSpPr>
            <p:spPr bwMode="auto">
              <a:xfrm>
                <a:off x="4059" y="2803"/>
                <a:ext cx="494" cy="17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s-ES" sz="1200" b="1">
                    <a:solidFill>
                      <a:srgbClr val="66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+mn-ea"/>
                  </a:rPr>
                  <a:t>Glucosa</a:t>
                </a:r>
              </a:p>
            </p:txBody>
          </p:sp>
        </p:grpSp>
        <p:sp>
          <p:nvSpPr>
            <p:cNvPr id="35859" name="Text Box 8"/>
            <p:cNvSpPr txBox="1">
              <a:spLocks noChangeArrowheads="1"/>
            </p:cNvSpPr>
            <p:nvPr/>
          </p:nvSpPr>
          <p:spPr bwMode="auto">
            <a:xfrm>
              <a:off x="2487" y="3851"/>
              <a:ext cx="2037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200"/>
                <a:t>Extraída y modificada del Lehninger, 4a. Ed, </a:t>
              </a:r>
            </a:p>
          </p:txBody>
        </p:sp>
      </p:grp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763713" y="4861768"/>
            <a:ext cx="912812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1200" b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Galactosa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6372225" y="5006231"/>
            <a:ext cx="912813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1200" b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Galactosa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908175" y="2629743"/>
            <a:ext cx="4856163" cy="717550"/>
            <a:chOff x="1202" y="1434"/>
            <a:chExt cx="3059" cy="452"/>
          </a:xfrm>
        </p:grpSpPr>
        <p:sp>
          <p:nvSpPr>
            <p:cNvPr id="17420" name="Text Box 12"/>
            <p:cNvSpPr txBox="1">
              <a:spLocks noChangeArrowheads="1"/>
            </p:cNvSpPr>
            <p:nvPr/>
          </p:nvSpPr>
          <p:spPr bwMode="auto">
            <a:xfrm>
              <a:off x="1202" y="1706"/>
              <a:ext cx="520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s-ES" sz="1200" b="1">
                  <a:solidFill>
                    <a:srgbClr val="66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+mn-ea"/>
                </a:rPr>
                <a:t>Fructosa</a:t>
              </a:r>
            </a:p>
          </p:txBody>
        </p:sp>
        <p:sp>
          <p:nvSpPr>
            <p:cNvPr id="35848" name="AutoShape 13"/>
            <p:cNvSpPr>
              <a:spLocks noChangeArrowheads="1"/>
            </p:cNvSpPr>
            <p:nvPr/>
          </p:nvSpPr>
          <p:spPr bwMode="auto">
            <a:xfrm>
              <a:off x="1701" y="1706"/>
              <a:ext cx="136" cy="136"/>
            </a:xfrm>
            <a:prstGeom prst="pentagon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17422" name="Text Box 14"/>
            <p:cNvSpPr txBox="1">
              <a:spLocks noChangeArrowheads="1"/>
            </p:cNvSpPr>
            <p:nvPr/>
          </p:nvSpPr>
          <p:spPr bwMode="auto">
            <a:xfrm>
              <a:off x="2541" y="1434"/>
              <a:ext cx="429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s-ES" sz="1200" b="1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+mn-ea"/>
                </a:rPr>
                <a:t>GLUT5</a:t>
              </a:r>
            </a:p>
          </p:txBody>
        </p:sp>
        <p:sp>
          <p:nvSpPr>
            <p:cNvPr id="35850" name="AutoShape 15"/>
            <p:cNvSpPr>
              <a:spLocks noChangeArrowheads="1"/>
            </p:cNvSpPr>
            <p:nvPr/>
          </p:nvSpPr>
          <p:spPr bwMode="auto">
            <a:xfrm>
              <a:off x="2744" y="1706"/>
              <a:ext cx="136" cy="136"/>
            </a:xfrm>
            <a:prstGeom prst="pentagon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35851" name="Line 16"/>
            <p:cNvSpPr>
              <a:spLocks noChangeShapeType="1"/>
            </p:cNvSpPr>
            <p:nvPr/>
          </p:nvSpPr>
          <p:spPr bwMode="auto">
            <a:xfrm>
              <a:off x="1837" y="1797"/>
              <a:ext cx="726" cy="1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35852" name="Oval 17"/>
            <p:cNvSpPr>
              <a:spLocks noChangeArrowheads="1"/>
            </p:cNvSpPr>
            <p:nvPr/>
          </p:nvSpPr>
          <p:spPr bwMode="auto">
            <a:xfrm>
              <a:off x="1973" y="1751"/>
              <a:ext cx="227" cy="136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35853" name="Line 18"/>
            <p:cNvSpPr>
              <a:spLocks noChangeShapeType="1"/>
            </p:cNvSpPr>
            <p:nvPr/>
          </p:nvSpPr>
          <p:spPr bwMode="auto">
            <a:xfrm>
              <a:off x="3016" y="1797"/>
              <a:ext cx="726" cy="1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35854" name="Oval 19"/>
            <p:cNvSpPr>
              <a:spLocks noChangeArrowheads="1"/>
            </p:cNvSpPr>
            <p:nvPr/>
          </p:nvSpPr>
          <p:spPr bwMode="auto">
            <a:xfrm>
              <a:off x="3334" y="1751"/>
              <a:ext cx="227" cy="136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35855" name="Line 20"/>
            <p:cNvSpPr>
              <a:spLocks noChangeShapeType="1"/>
            </p:cNvSpPr>
            <p:nvPr/>
          </p:nvSpPr>
          <p:spPr bwMode="auto">
            <a:xfrm flipH="1">
              <a:off x="2154" y="1525"/>
              <a:ext cx="410" cy="2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35856" name="Line 21"/>
            <p:cNvSpPr>
              <a:spLocks noChangeShapeType="1"/>
            </p:cNvSpPr>
            <p:nvPr/>
          </p:nvSpPr>
          <p:spPr bwMode="auto">
            <a:xfrm>
              <a:off x="2971" y="1525"/>
              <a:ext cx="408" cy="2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7430" name="Text Box 22"/>
            <p:cNvSpPr txBox="1">
              <a:spLocks noChangeArrowheads="1"/>
            </p:cNvSpPr>
            <p:nvPr/>
          </p:nvSpPr>
          <p:spPr bwMode="auto">
            <a:xfrm>
              <a:off x="3742" y="1706"/>
              <a:ext cx="520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s-ES" sz="1200" b="1">
                  <a:solidFill>
                    <a:srgbClr val="66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+mn-ea"/>
                </a:rPr>
                <a:t>Fructosa</a:t>
              </a:r>
            </a:p>
          </p:txBody>
        </p:sp>
      </p:grpSp>
      <p:grpSp>
        <p:nvGrpSpPr>
          <p:cNvPr id="24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26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27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29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1979613" y="1020291"/>
            <a:ext cx="56007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Nutrición y Metabolismo en Animales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539750" y="1925166"/>
            <a:ext cx="8099425" cy="3448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</a:t>
            </a:r>
            <a:r>
              <a:rPr lang="es-ES" sz="20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Digestión.</a:t>
            </a:r>
            <a:r>
              <a:rPr lang="es-ES" sz="2000" b="1">
                <a:solidFill>
                  <a:srgbClr val="000099"/>
                </a:solidFill>
                <a:latin typeface="Arial" charset="0"/>
                <a:ea typeface="+mn-ea"/>
              </a:rPr>
              <a:t> </a:t>
            </a:r>
            <a:r>
              <a:rPr lang="es-AR" sz="2000" b="1">
                <a:solidFill>
                  <a:srgbClr val="000099"/>
                </a:solidFill>
                <a:latin typeface="Arial" charset="0"/>
                <a:ea typeface="+mn-ea"/>
              </a:rPr>
              <a:t>Conversión de los alimentos en sustancias absorbibles en el tracto intestinal. Implica el desdoblamiento, mecánico y químico de los alimentos, en moléculas absorbibles. </a:t>
            </a: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ES" sz="20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+mn-ea"/>
            </a:endParaRP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</a:t>
            </a:r>
            <a:r>
              <a:rPr lang="es-ES" sz="20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Absorción de nutrientes</a:t>
            </a:r>
            <a:r>
              <a:rPr lang="es-E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. </a:t>
            </a:r>
            <a:r>
              <a:rPr lang="es-ES" sz="2000" b="1">
                <a:solidFill>
                  <a:srgbClr val="000099"/>
                </a:solidFill>
                <a:latin typeface="Arial" charset="0"/>
                <a:ea typeface="+mn-ea"/>
              </a:rPr>
              <a:t>Pasaje del producto de la digestión desde la luz intestinal a la circulación.</a:t>
            </a:r>
          </a:p>
          <a:p>
            <a:pPr algn="just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s-ES" sz="2000" b="1">
              <a:solidFill>
                <a:srgbClr val="000099"/>
              </a:solidFill>
              <a:latin typeface="Arial" charset="0"/>
              <a:ea typeface="+mn-ea"/>
            </a:endParaRPr>
          </a:p>
          <a:p>
            <a:pPr algn="just" eaLnBrk="1" hangingPunct="1">
              <a:buClr>
                <a:srgbClr val="000099"/>
              </a:buClr>
              <a:buSzPct val="100000"/>
              <a:buFont typeface="Arial" charset="0"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Metabolización. </a:t>
            </a:r>
            <a:r>
              <a:rPr lang="es-ES" sz="2000" b="1">
                <a:solidFill>
                  <a:srgbClr val="000099"/>
                </a:solidFill>
                <a:latin typeface="Arial" charset="0"/>
                <a:ea typeface="+mn-ea"/>
              </a:rPr>
              <a:t>Utilización de los nutrientes para obtención de energía y/o para la síntesis de compuestos celulares.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9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1900" fill="hold" masterRel="sameClick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  <p:animClr clrSpc="rgb" dir="cw">
                                      <p:cBhvr additive="repl">
                                        <p:cTn id="7" dur="1900" fill="hold" masterRel="sameClick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  <p:set>
                                      <p:cBhvr additive="repl">
                                        <p:cTn id="8" dur="19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Scale>
                                      <p:cBhvr additive="repl">
                                        <p:cTn id="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 additive="repl"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 additive="repl">
                                        <p:cTn id="1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indefinite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indefinite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611188" y="584473"/>
            <a:ext cx="7705725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¿</a:t>
            </a: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C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ó</a:t>
            </a:r>
            <a:r>
              <a:rPr lang="es-E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mo</a:t>
            </a: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llegan las unidades de monosacáridos a los tejidos donde serán metabolizados?</a:t>
            </a:r>
          </a:p>
        </p:txBody>
      </p:sp>
      <p:grpSp>
        <p:nvGrpSpPr>
          <p:cNvPr id="46083" name="Group 2"/>
          <p:cNvGrpSpPr>
            <a:grpSpLocks/>
          </p:cNvGrpSpPr>
          <p:nvPr/>
        </p:nvGrpSpPr>
        <p:grpSpPr bwMode="auto">
          <a:xfrm>
            <a:off x="1692275" y="1622698"/>
            <a:ext cx="5759450" cy="5046662"/>
            <a:chOff x="1066" y="845"/>
            <a:chExt cx="3628" cy="3179"/>
          </a:xfrm>
        </p:grpSpPr>
        <p:grpSp>
          <p:nvGrpSpPr>
            <p:cNvPr id="46100" name="Group 3"/>
            <p:cNvGrpSpPr>
              <a:grpSpLocks/>
            </p:cNvGrpSpPr>
            <p:nvPr/>
          </p:nvGrpSpPr>
          <p:grpSpPr bwMode="auto">
            <a:xfrm>
              <a:off x="1066" y="845"/>
              <a:ext cx="3628" cy="3165"/>
              <a:chOff x="1066" y="845"/>
              <a:chExt cx="3628" cy="3165"/>
            </a:xfrm>
          </p:grpSpPr>
          <p:pic>
            <p:nvPicPr>
              <p:cNvPr id="46102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6" y="845"/>
                <a:ext cx="3629" cy="3166"/>
              </a:xfrm>
              <a:prstGeom prst="rect">
                <a:avLst/>
              </a:prstGeom>
              <a:noFill/>
              <a:ln w="4752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653" name="Text Box 5"/>
              <p:cNvSpPr txBox="1">
                <a:spLocks noChangeArrowheads="1"/>
              </p:cNvSpPr>
              <p:nvPr/>
            </p:nvSpPr>
            <p:spPr bwMode="auto">
              <a:xfrm>
                <a:off x="1282" y="3665"/>
                <a:ext cx="439" cy="17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s-ES" sz="1200" b="1">
                    <a:solidFill>
                      <a:srgbClr val="333333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+mn-ea"/>
                  </a:rPr>
                  <a:t>SGLUT</a:t>
                </a:r>
              </a:p>
            </p:txBody>
          </p:sp>
          <p:sp>
            <p:nvSpPr>
              <p:cNvPr id="27654" name="Text Box 6"/>
              <p:cNvSpPr txBox="1">
                <a:spLocks noChangeArrowheads="1"/>
              </p:cNvSpPr>
              <p:nvPr/>
            </p:nvSpPr>
            <p:spPr bwMode="auto">
              <a:xfrm>
                <a:off x="1252" y="2713"/>
                <a:ext cx="494" cy="17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s-ES" sz="1200" b="1">
                    <a:solidFill>
                      <a:srgbClr val="66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+mn-ea"/>
                  </a:rPr>
                  <a:t>Glucosa</a:t>
                </a:r>
              </a:p>
            </p:txBody>
          </p:sp>
          <p:sp>
            <p:nvSpPr>
              <p:cNvPr id="27655" name="Text Box 7"/>
              <p:cNvSpPr txBox="1">
                <a:spLocks noChangeArrowheads="1"/>
              </p:cNvSpPr>
              <p:nvPr/>
            </p:nvSpPr>
            <p:spPr bwMode="auto">
              <a:xfrm>
                <a:off x="4059" y="2803"/>
                <a:ext cx="494" cy="17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s-ES" sz="1200" b="1">
                    <a:solidFill>
                      <a:srgbClr val="66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+mn-ea"/>
                  </a:rPr>
                  <a:t>Glucosa</a:t>
                </a:r>
              </a:p>
            </p:txBody>
          </p:sp>
        </p:grpSp>
        <p:sp>
          <p:nvSpPr>
            <p:cNvPr id="46101" name="Text Box 8"/>
            <p:cNvSpPr txBox="1">
              <a:spLocks noChangeArrowheads="1"/>
            </p:cNvSpPr>
            <p:nvPr/>
          </p:nvSpPr>
          <p:spPr bwMode="auto">
            <a:xfrm>
              <a:off x="2487" y="3851"/>
              <a:ext cx="2037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200"/>
                <a:t>Extraída y modificada del Lehninger, 4a. Ed, </a:t>
              </a:r>
            </a:p>
          </p:txBody>
        </p:sp>
      </p:grp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1763713" y="4789760"/>
            <a:ext cx="912812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1200" b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Galactosa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6372225" y="4934223"/>
            <a:ext cx="912813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1200" b="1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Galactosa</a:t>
            </a:r>
          </a:p>
        </p:txBody>
      </p:sp>
      <p:grpSp>
        <p:nvGrpSpPr>
          <p:cNvPr id="46086" name="Group 11"/>
          <p:cNvGrpSpPr>
            <a:grpSpLocks/>
          </p:cNvGrpSpPr>
          <p:nvPr/>
        </p:nvGrpSpPr>
        <p:grpSpPr bwMode="auto">
          <a:xfrm>
            <a:off x="1908175" y="2557735"/>
            <a:ext cx="4856163" cy="717550"/>
            <a:chOff x="1202" y="1434"/>
            <a:chExt cx="3059" cy="452"/>
          </a:xfrm>
        </p:grpSpPr>
        <p:sp>
          <p:nvSpPr>
            <p:cNvPr id="27660" name="Text Box 12"/>
            <p:cNvSpPr txBox="1">
              <a:spLocks noChangeArrowheads="1"/>
            </p:cNvSpPr>
            <p:nvPr/>
          </p:nvSpPr>
          <p:spPr bwMode="auto">
            <a:xfrm>
              <a:off x="1202" y="1706"/>
              <a:ext cx="520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s-ES" sz="1200" b="1">
                  <a:solidFill>
                    <a:srgbClr val="66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+mn-ea"/>
                </a:rPr>
                <a:t>Fructosa</a:t>
              </a:r>
            </a:p>
          </p:txBody>
        </p:sp>
        <p:sp>
          <p:nvSpPr>
            <p:cNvPr id="46090" name="AutoShape 13"/>
            <p:cNvSpPr>
              <a:spLocks noChangeArrowheads="1"/>
            </p:cNvSpPr>
            <p:nvPr/>
          </p:nvSpPr>
          <p:spPr bwMode="auto">
            <a:xfrm>
              <a:off x="1701" y="1706"/>
              <a:ext cx="136" cy="136"/>
            </a:xfrm>
            <a:prstGeom prst="pentagon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27662" name="Text Box 14"/>
            <p:cNvSpPr txBox="1">
              <a:spLocks noChangeArrowheads="1"/>
            </p:cNvSpPr>
            <p:nvPr/>
          </p:nvSpPr>
          <p:spPr bwMode="auto">
            <a:xfrm>
              <a:off x="2541" y="1434"/>
              <a:ext cx="429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s-ES" sz="1200" b="1">
                  <a:solidFill>
                    <a:srgbClr val="3333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+mn-ea"/>
                </a:rPr>
                <a:t>GLUT5</a:t>
              </a:r>
            </a:p>
          </p:txBody>
        </p:sp>
        <p:sp>
          <p:nvSpPr>
            <p:cNvPr id="46092" name="AutoShape 15"/>
            <p:cNvSpPr>
              <a:spLocks noChangeArrowheads="1"/>
            </p:cNvSpPr>
            <p:nvPr/>
          </p:nvSpPr>
          <p:spPr bwMode="auto">
            <a:xfrm>
              <a:off x="2744" y="1706"/>
              <a:ext cx="136" cy="136"/>
            </a:xfrm>
            <a:prstGeom prst="pentagon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46093" name="Line 16"/>
            <p:cNvSpPr>
              <a:spLocks noChangeShapeType="1"/>
            </p:cNvSpPr>
            <p:nvPr/>
          </p:nvSpPr>
          <p:spPr bwMode="auto">
            <a:xfrm>
              <a:off x="1837" y="1797"/>
              <a:ext cx="726" cy="1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6094" name="Oval 17"/>
            <p:cNvSpPr>
              <a:spLocks noChangeArrowheads="1"/>
            </p:cNvSpPr>
            <p:nvPr/>
          </p:nvSpPr>
          <p:spPr bwMode="auto">
            <a:xfrm>
              <a:off x="1973" y="1751"/>
              <a:ext cx="227" cy="136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46095" name="Line 18"/>
            <p:cNvSpPr>
              <a:spLocks noChangeShapeType="1"/>
            </p:cNvSpPr>
            <p:nvPr/>
          </p:nvSpPr>
          <p:spPr bwMode="auto">
            <a:xfrm>
              <a:off x="3016" y="1797"/>
              <a:ext cx="726" cy="1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6096" name="Oval 19"/>
            <p:cNvSpPr>
              <a:spLocks noChangeArrowheads="1"/>
            </p:cNvSpPr>
            <p:nvPr/>
          </p:nvSpPr>
          <p:spPr bwMode="auto">
            <a:xfrm>
              <a:off x="3334" y="1751"/>
              <a:ext cx="227" cy="136"/>
            </a:xfrm>
            <a:prstGeom prst="ellipse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  <p:sp>
          <p:nvSpPr>
            <p:cNvPr id="46097" name="Line 20"/>
            <p:cNvSpPr>
              <a:spLocks noChangeShapeType="1"/>
            </p:cNvSpPr>
            <p:nvPr/>
          </p:nvSpPr>
          <p:spPr bwMode="auto">
            <a:xfrm flipH="1">
              <a:off x="2154" y="1525"/>
              <a:ext cx="410" cy="2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6098" name="Line 21"/>
            <p:cNvSpPr>
              <a:spLocks noChangeShapeType="1"/>
            </p:cNvSpPr>
            <p:nvPr/>
          </p:nvSpPr>
          <p:spPr bwMode="auto">
            <a:xfrm>
              <a:off x="2971" y="1525"/>
              <a:ext cx="408" cy="2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7670" name="Text Box 22"/>
            <p:cNvSpPr txBox="1">
              <a:spLocks noChangeArrowheads="1"/>
            </p:cNvSpPr>
            <p:nvPr/>
          </p:nvSpPr>
          <p:spPr bwMode="auto">
            <a:xfrm>
              <a:off x="3742" y="1706"/>
              <a:ext cx="520" cy="1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s-ES" sz="1200" b="1">
                  <a:solidFill>
                    <a:srgbClr val="66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+mn-ea"/>
                </a:rPr>
                <a:t>Fructosa</a:t>
              </a:r>
            </a:p>
          </p:txBody>
        </p:sp>
      </p:grpSp>
      <p:sp>
        <p:nvSpPr>
          <p:cNvPr id="27671" name="Oval 23"/>
          <p:cNvSpPr>
            <a:spLocks noChangeArrowheads="1"/>
          </p:cNvSpPr>
          <p:nvPr/>
        </p:nvSpPr>
        <p:spPr bwMode="auto">
          <a:xfrm>
            <a:off x="5940425" y="2846660"/>
            <a:ext cx="1079500" cy="576263"/>
          </a:xfrm>
          <a:prstGeom prst="ellipse">
            <a:avLst/>
          </a:prstGeom>
          <a:noFill/>
          <a:ln w="3816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7672" name="Oval 24"/>
          <p:cNvSpPr>
            <a:spLocks noChangeArrowheads="1"/>
          </p:cNvSpPr>
          <p:nvPr/>
        </p:nvSpPr>
        <p:spPr bwMode="auto">
          <a:xfrm>
            <a:off x="6300788" y="4718323"/>
            <a:ext cx="1079500" cy="576262"/>
          </a:xfrm>
          <a:prstGeom prst="ellipse">
            <a:avLst/>
          </a:prstGeom>
          <a:noFill/>
          <a:ln w="3816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grpSp>
        <p:nvGrpSpPr>
          <p:cNvPr id="26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2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28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29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31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1" grpId="0" animBg="1"/>
      <p:bldP spid="2767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1"/>
          <p:cNvGrpSpPr>
            <a:grpSpLocks/>
          </p:cNvGrpSpPr>
          <p:nvPr/>
        </p:nvGrpSpPr>
        <p:grpSpPr bwMode="auto">
          <a:xfrm>
            <a:off x="611188" y="1911945"/>
            <a:ext cx="7772400" cy="4397375"/>
            <a:chOff x="385" y="799"/>
            <a:chExt cx="4896" cy="2770"/>
          </a:xfrm>
        </p:grpSpPr>
        <p:grpSp>
          <p:nvGrpSpPr>
            <p:cNvPr id="48151" name="Group 2"/>
            <p:cNvGrpSpPr>
              <a:grpSpLocks/>
            </p:cNvGrpSpPr>
            <p:nvPr/>
          </p:nvGrpSpPr>
          <p:grpSpPr bwMode="auto">
            <a:xfrm>
              <a:off x="385" y="799"/>
              <a:ext cx="4896" cy="2770"/>
              <a:chOff x="385" y="799"/>
              <a:chExt cx="4896" cy="2770"/>
            </a:xfrm>
          </p:grpSpPr>
          <p:pic>
            <p:nvPicPr>
              <p:cNvPr id="48153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0527"/>
              <a:stretch>
                <a:fillRect/>
              </a:stretch>
            </p:blipFill>
            <p:spPr bwMode="auto">
              <a:xfrm>
                <a:off x="385" y="799"/>
                <a:ext cx="4897" cy="2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48154" name="Line 4"/>
              <p:cNvSpPr>
                <a:spLocks noChangeShapeType="1"/>
              </p:cNvSpPr>
              <p:nvPr/>
            </p:nvSpPr>
            <p:spPr bwMode="auto">
              <a:xfrm flipH="1">
                <a:off x="2243" y="2659"/>
                <a:ext cx="818" cy="1"/>
              </a:xfrm>
              <a:prstGeom prst="line">
                <a:avLst/>
              </a:prstGeom>
              <a:noFill/>
              <a:ln w="108000">
                <a:solidFill>
                  <a:srgbClr val="FFFFFF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48152" name="Rectangle 5"/>
            <p:cNvSpPr>
              <a:spLocks noChangeArrowheads="1"/>
            </p:cNvSpPr>
            <p:nvPr/>
          </p:nvSpPr>
          <p:spPr bwMode="auto">
            <a:xfrm>
              <a:off x="2970" y="2523"/>
              <a:ext cx="862" cy="5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s-AR"/>
            </a:p>
          </p:txBody>
        </p:sp>
      </p:grp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4787900" y="4793257"/>
            <a:ext cx="1338263" cy="6429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</a:rPr>
              <a:t>Ciclo de Cori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696913" y="1046757"/>
            <a:ext cx="783748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Esquema general del metabolismo de carbohidratos 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2987675" y="3640732"/>
            <a:ext cx="1008063" cy="360363"/>
          </a:xfrm>
          <a:prstGeom prst="rect">
            <a:avLst/>
          </a:prstGeom>
          <a:noFill/>
          <a:ln w="3816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8681" name="Oval 9"/>
          <p:cNvSpPr>
            <a:spLocks noChangeArrowheads="1"/>
          </p:cNvSpPr>
          <p:nvPr/>
        </p:nvSpPr>
        <p:spPr bwMode="auto">
          <a:xfrm>
            <a:off x="2627313" y="2488207"/>
            <a:ext cx="1727200" cy="504825"/>
          </a:xfrm>
          <a:prstGeom prst="ellipse">
            <a:avLst/>
          </a:prstGeom>
          <a:noFill/>
          <a:ln w="3816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8682" name="Oval 10"/>
          <p:cNvSpPr>
            <a:spLocks noChangeArrowheads="1"/>
          </p:cNvSpPr>
          <p:nvPr/>
        </p:nvSpPr>
        <p:spPr bwMode="auto">
          <a:xfrm>
            <a:off x="2700338" y="5009157"/>
            <a:ext cx="1727200" cy="504825"/>
          </a:xfrm>
          <a:prstGeom prst="ellipse">
            <a:avLst/>
          </a:prstGeom>
          <a:noFill/>
          <a:ln w="3816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8683" name="Oval 11"/>
          <p:cNvSpPr>
            <a:spLocks noChangeArrowheads="1"/>
          </p:cNvSpPr>
          <p:nvPr/>
        </p:nvSpPr>
        <p:spPr bwMode="auto">
          <a:xfrm>
            <a:off x="4572000" y="3567707"/>
            <a:ext cx="1727200" cy="504825"/>
          </a:xfrm>
          <a:prstGeom prst="ellipse">
            <a:avLst/>
          </a:prstGeom>
          <a:noFill/>
          <a:ln w="3816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6948488" y="3640732"/>
            <a:ext cx="1008062" cy="360363"/>
          </a:xfrm>
          <a:prstGeom prst="rect">
            <a:avLst/>
          </a:prstGeom>
          <a:noFill/>
          <a:ln w="38160">
            <a:solidFill>
              <a:srgbClr val="99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8685" name="Oval 13"/>
          <p:cNvSpPr>
            <a:spLocks noChangeArrowheads="1"/>
          </p:cNvSpPr>
          <p:nvPr/>
        </p:nvSpPr>
        <p:spPr bwMode="auto">
          <a:xfrm>
            <a:off x="6877050" y="5080595"/>
            <a:ext cx="1150938" cy="360362"/>
          </a:xfrm>
          <a:prstGeom prst="ellipse">
            <a:avLst/>
          </a:prstGeom>
          <a:noFill/>
          <a:ln w="3816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8686" name="Oval 14"/>
          <p:cNvSpPr>
            <a:spLocks noChangeArrowheads="1"/>
          </p:cNvSpPr>
          <p:nvPr/>
        </p:nvSpPr>
        <p:spPr bwMode="auto">
          <a:xfrm>
            <a:off x="6732588" y="5799732"/>
            <a:ext cx="1512887" cy="433388"/>
          </a:xfrm>
          <a:prstGeom prst="ellipse">
            <a:avLst/>
          </a:prstGeom>
          <a:noFill/>
          <a:ln w="3816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8687" name="Oval 15"/>
          <p:cNvSpPr>
            <a:spLocks noChangeArrowheads="1"/>
          </p:cNvSpPr>
          <p:nvPr/>
        </p:nvSpPr>
        <p:spPr bwMode="auto">
          <a:xfrm>
            <a:off x="6588125" y="2488207"/>
            <a:ext cx="1727200" cy="504825"/>
          </a:xfrm>
          <a:prstGeom prst="ellipse">
            <a:avLst/>
          </a:prstGeom>
          <a:noFill/>
          <a:ln w="3816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5435600" y="1551582"/>
            <a:ext cx="1884363" cy="1943100"/>
            <a:chOff x="3424" y="572"/>
            <a:chExt cx="1187" cy="1224"/>
          </a:xfrm>
        </p:grpSpPr>
        <p:sp>
          <p:nvSpPr>
            <p:cNvPr id="48149" name="Line 17"/>
            <p:cNvSpPr>
              <a:spLocks noChangeShapeType="1"/>
            </p:cNvSpPr>
            <p:nvPr/>
          </p:nvSpPr>
          <p:spPr bwMode="auto">
            <a:xfrm flipV="1">
              <a:off x="3424" y="934"/>
              <a:ext cx="681" cy="864"/>
            </a:xfrm>
            <a:prstGeom prst="line">
              <a:avLst/>
            </a:prstGeom>
            <a:noFill/>
            <a:ln w="25560">
              <a:solidFill>
                <a:srgbClr val="993366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8150" name="Text Box 18"/>
            <p:cNvSpPr txBox="1">
              <a:spLocks noChangeArrowheads="1"/>
            </p:cNvSpPr>
            <p:nvPr/>
          </p:nvSpPr>
          <p:spPr bwMode="auto">
            <a:xfrm>
              <a:off x="3560" y="572"/>
              <a:ext cx="1052" cy="289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25560">
              <a:solidFill>
                <a:srgbClr val="800080"/>
              </a:solidFill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200" b="1"/>
                <a:t>Otros tejidos como </a:t>
              </a:r>
            </a:p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200" b="1"/>
                <a:t>por ej. tej. nervioso</a:t>
              </a:r>
            </a:p>
          </p:txBody>
        </p:sp>
      </p:grpSp>
      <p:sp>
        <p:nvSpPr>
          <p:cNvPr id="28691" name="Oval 19"/>
          <p:cNvSpPr>
            <a:spLocks noChangeArrowheads="1"/>
          </p:cNvSpPr>
          <p:nvPr/>
        </p:nvSpPr>
        <p:spPr bwMode="auto">
          <a:xfrm>
            <a:off x="2771775" y="5728295"/>
            <a:ext cx="1512888" cy="504825"/>
          </a:xfrm>
          <a:prstGeom prst="ellipse">
            <a:avLst/>
          </a:prstGeom>
          <a:noFill/>
          <a:ln w="3816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6588125" y="4755157"/>
            <a:ext cx="469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2000" b="1">
                <a:solidFill>
                  <a:srgbClr val="000099"/>
                </a:solidFill>
              </a:rPr>
              <a:t>O</a:t>
            </a:r>
            <a:r>
              <a:rPr lang="es-ES" altLang="es-AR" sz="2000" b="1" baseline="-25000">
                <a:solidFill>
                  <a:srgbClr val="000099"/>
                </a:solidFill>
              </a:rPr>
              <a:t>2</a:t>
            </a:r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7451725" y="5366345"/>
            <a:ext cx="536575" cy="531812"/>
            <a:chOff x="4694" y="2975"/>
            <a:chExt cx="248" cy="228"/>
          </a:xfrm>
        </p:grpSpPr>
        <p:sp>
          <p:nvSpPr>
            <p:cNvPr id="48146" name="Text Box 22"/>
            <p:cNvSpPr txBox="1">
              <a:spLocks noChangeArrowheads="1"/>
            </p:cNvSpPr>
            <p:nvPr/>
          </p:nvSpPr>
          <p:spPr bwMode="auto">
            <a:xfrm>
              <a:off x="4726" y="2990"/>
              <a:ext cx="216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2000" b="1">
                  <a:solidFill>
                    <a:srgbClr val="000099"/>
                  </a:solidFill>
                </a:rPr>
                <a:t>O</a:t>
              </a:r>
              <a:r>
                <a:rPr lang="es-ES" altLang="es-AR" sz="2000" b="1" baseline="-25000">
                  <a:solidFill>
                    <a:srgbClr val="000099"/>
                  </a:solidFill>
                </a:rPr>
                <a:t>2</a:t>
              </a:r>
            </a:p>
          </p:txBody>
        </p:sp>
        <p:sp>
          <p:nvSpPr>
            <p:cNvPr id="48147" name="Line 23"/>
            <p:cNvSpPr>
              <a:spLocks noChangeShapeType="1"/>
            </p:cNvSpPr>
            <p:nvPr/>
          </p:nvSpPr>
          <p:spPr bwMode="auto">
            <a:xfrm>
              <a:off x="4694" y="3020"/>
              <a:ext cx="226" cy="136"/>
            </a:xfrm>
            <a:prstGeom prst="line">
              <a:avLst/>
            </a:prstGeom>
            <a:noFill/>
            <a:ln w="2556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48148" name="Line 24"/>
            <p:cNvSpPr>
              <a:spLocks noChangeShapeType="1"/>
            </p:cNvSpPr>
            <p:nvPr/>
          </p:nvSpPr>
          <p:spPr bwMode="auto">
            <a:xfrm flipV="1">
              <a:off x="4739" y="2975"/>
              <a:ext cx="136" cy="228"/>
            </a:xfrm>
            <a:prstGeom prst="line">
              <a:avLst/>
            </a:prstGeom>
            <a:noFill/>
            <a:ln w="2556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28698" name="Oval 26"/>
          <p:cNvSpPr>
            <a:spLocks noChangeArrowheads="1"/>
          </p:cNvSpPr>
          <p:nvPr/>
        </p:nvSpPr>
        <p:spPr bwMode="auto">
          <a:xfrm>
            <a:off x="6372225" y="5009157"/>
            <a:ext cx="431800" cy="50323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grpSp>
        <p:nvGrpSpPr>
          <p:cNvPr id="27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28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29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32" name="Picture 7" descr="logo UNS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0" grpId="0" animBg="1"/>
      <p:bldP spid="28681" grpId="0" animBg="1"/>
      <p:bldP spid="28682" grpId="0" animBg="1"/>
      <p:bldP spid="28683" grpId="0" animBg="1"/>
      <p:bldP spid="28684" grpId="0" animBg="1"/>
      <p:bldP spid="28685" grpId="0" animBg="1"/>
      <p:bldP spid="28686" grpId="0" animBg="1"/>
      <p:bldP spid="28687" grpId="0" animBg="1"/>
      <p:bldP spid="28691" grpId="0" animBg="1"/>
      <p:bldP spid="28692" grpId="0"/>
      <p:bldP spid="2869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1271588" y="260350"/>
            <a:ext cx="6126162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Transportadores de Glucosa (</a:t>
            </a:r>
            <a:r>
              <a:rPr lang="es-ES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uniporters</a:t>
            </a:r>
            <a:r>
              <a:rPr lang="es-E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)</a:t>
            </a:r>
          </a:p>
        </p:txBody>
      </p:sp>
      <p:graphicFrame>
        <p:nvGraphicFramePr>
          <p:cNvPr id="29698" name="Group 2"/>
          <p:cNvGraphicFramePr>
            <a:graphicFrameLocks noGrp="1"/>
          </p:cNvGraphicFramePr>
          <p:nvPr/>
        </p:nvGraphicFramePr>
        <p:xfrm>
          <a:off x="4787900" y="908050"/>
          <a:ext cx="3913188" cy="5686426"/>
        </p:xfrm>
        <a:graphic>
          <a:graphicData uri="http://schemas.openxmlformats.org/drawingml/2006/table">
            <a:tbl>
              <a:tblPr/>
              <a:tblGrid>
                <a:gridCol w="1584325"/>
                <a:gridCol w="2328863"/>
              </a:tblGrid>
              <a:tr h="6731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Transportador</a:t>
                      </a:r>
                    </a:p>
                  </a:txBody>
                  <a:tcPr marL="36000" marR="36000" marT="50112" marB="360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Localización</a:t>
                      </a:r>
                    </a:p>
                  </a:txBody>
                  <a:tcPr marL="36000" marR="36000" marT="51876" marB="360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521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GLUT1</a:t>
                      </a:r>
                    </a:p>
                  </a:txBody>
                  <a:tcPr marL="36000" marR="36000" marT="51876" marB="360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En todos los tejidos del feto. En adultos: en GR, fibroblastos y células endoteliales</a:t>
                      </a:r>
                    </a:p>
                  </a:txBody>
                  <a:tcPr marL="36000" marR="36000" marT="48347" marB="360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823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GLUT2</a:t>
                      </a:r>
                    </a:p>
                  </a:txBody>
                  <a:tcPr marL="36000" marR="36000" marT="51876" marB="360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En membrana basolateral del epitelio intestinal, túbulos renales, hepatocitos y células </a:t>
                      </a: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β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pancreáticas </a:t>
                      </a:r>
                    </a:p>
                  </a:txBody>
                  <a:tcPr marL="36000" marR="36000" marT="48347" marB="360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GLUT3</a:t>
                      </a:r>
                    </a:p>
                  </a:txBody>
                  <a:tcPr marL="36000" marR="36000" marT="51876" marB="360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PPal. Transportador en cerebro y nervios periféricos.</a:t>
                      </a:r>
                    </a:p>
                  </a:txBody>
                  <a:tcPr marL="36000" marR="36000" marT="48347" marB="360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GLUT4</a:t>
                      </a:r>
                    </a:p>
                  </a:txBody>
                  <a:tcPr marL="36000" marR="36000" marT="51876" marB="360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Tej. Adiposo y músculo esquelético y cardiaco.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Es sensible a Insulina</a:t>
                      </a:r>
                    </a:p>
                  </a:txBody>
                  <a:tcPr marL="36000" marR="36000" marT="48347" marB="360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GLUT5</a:t>
                      </a:r>
                    </a:p>
                  </a:txBody>
                  <a:tcPr marL="36000" marR="36000" marT="51876" marB="360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Transportador de Fru en enterocitos.</a:t>
                      </a:r>
                    </a:p>
                  </a:txBody>
                  <a:tcPr marL="36000" marR="36000" marT="48347" marB="360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GLUT7</a:t>
                      </a:r>
                    </a:p>
                  </a:txBody>
                  <a:tcPr marL="36000" marR="36000" marT="51876" marB="36000" anchor="ctr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Membranas del RE</a:t>
                      </a:r>
                    </a:p>
                  </a:txBody>
                  <a:tcPr marL="36000" marR="36000" marT="48347" marB="360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50205" name="Group 54"/>
          <p:cNvGrpSpPr>
            <a:grpSpLocks/>
          </p:cNvGrpSpPr>
          <p:nvPr/>
        </p:nvGrpSpPr>
        <p:grpSpPr bwMode="auto">
          <a:xfrm>
            <a:off x="501650" y="836613"/>
            <a:ext cx="3927475" cy="5830887"/>
            <a:chOff x="316" y="527"/>
            <a:chExt cx="2474" cy="3673"/>
          </a:xfrm>
        </p:grpSpPr>
        <p:pic>
          <p:nvPicPr>
            <p:cNvPr id="50206" name="Picture 5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527"/>
              <a:ext cx="2451" cy="3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50207" name="Text Box 56"/>
            <p:cNvSpPr txBox="1">
              <a:spLocks noChangeArrowheads="1"/>
            </p:cNvSpPr>
            <p:nvPr/>
          </p:nvSpPr>
          <p:spPr bwMode="auto">
            <a:xfrm>
              <a:off x="316" y="3523"/>
              <a:ext cx="976" cy="634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200" b="1">
                  <a:solidFill>
                    <a:srgbClr val="000099"/>
                  </a:solidFill>
                </a:rPr>
                <a:t>1- La Glu se une a un sitio del transportador abierto.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s-ES" altLang="es-AR" sz="1200" b="1">
                <a:solidFill>
                  <a:srgbClr val="000099"/>
                </a:solidFill>
              </a:endParaRPr>
            </a:p>
          </p:txBody>
        </p:sp>
        <p:sp>
          <p:nvSpPr>
            <p:cNvPr id="50208" name="Text Box 57"/>
            <p:cNvSpPr txBox="1">
              <a:spLocks noChangeArrowheads="1"/>
            </p:cNvSpPr>
            <p:nvPr/>
          </p:nvSpPr>
          <p:spPr bwMode="auto">
            <a:xfrm>
              <a:off x="340" y="1842"/>
              <a:ext cx="816" cy="819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000" tIns="10800" rIns="18000" bIns="10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s-ES" altLang="es-AR" sz="1200" b="1">
                <a:solidFill>
                  <a:srgbClr val="000099"/>
                </a:solidFill>
              </a:endParaRP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s-ES" altLang="es-AR" sz="1200" b="1">
                <a:solidFill>
                  <a:srgbClr val="000099"/>
                </a:solidFill>
              </a:endParaRP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200" b="1">
                  <a:solidFill>
                    <a:srgbClr val="000099"/>
                  </a:solidFill>
                </a:rPr>
                <a:t>2- La proteína transportadora cambia su conformación.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s-ES" altLang="es-AR" sz="1200" b="1">
                <a:solidFill>
                  <a:srgbClr val="000099"/>
                </a:solidFill>
              </a:endParaRPr>
            </a:p>
          </p:txBody>
        </p:sp>
        <p:sp>
          <p:nvSpPr>
            <p:cNvPr id="50209" name="Text Box 58"/>
            <p:cNvSpPr txBox="1">
              <a:spLocks noChangeArrowheads="1"/>
            </p:cNvSpPr>
            <p:nvPr/>
          </p:nvSpPr>
          <p:spPr bwMode="auto">
            <a:xfrm>
              <a:off x="339" y="527"/>
              <a:ext cx="1316" cy="704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000" tIns="10800" rIns="18000" bIns="10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s-ES" altLang="es-AR" sz="1200" b="1">
                <a:solidFill>
                  <a:srgbClr val="000099"/>
                </a:solidFill>
              </a:endParaRP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s-ES" altLang="es-AR" sz="1200" b="1">
                  <a:solidFill>
                    <a:srgbClr val="000099"/>
                  </a:solidFill>
                </a:rPr>
                <a:t>3- La  Glu es liberada al interior celular y la proteína transportadora retorna a su conformación original.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s-ES" altLang="es-AR" sz="1200" b="1">
                <a:solidFill>
                  <a:srgbClr val="000099"/>
                </a:solidFill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1535113" y="884708"/>
            <a:ext cx="60579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¿</a:t>
            </a:r>
            <a:r>
              <a:rPr lang="es-E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En qu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é</a:t>
            </a:r>
            <a:r>
              <a:rPr lang="es-E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 difieren estos transportadores?</a:t>
            </a:r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114425" y="1559396"/>
            <a:ext cx="3108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000099"/>
                </a:solidFill>
              </a:rPr>
              <a:t>- En la afinidad por la GLU.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055813" y="2110258"/>
            <a:ext cx="49641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2400" b="1">
                <a:solidFill>
                  <a:srgbClr val="FF0000"/>
                </a:solidFill>
              </a:rPr>
              <a:t>GLUT4&gt; GLUT3&gt; GLUT1&gt; GLUT2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539750" y="2981796"/>
            <a:ext cx="8135938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 i="1">
                <a:solidFill>
                  <a:srgbClr val="000099"/>
                </a:solidFill>
              </a:rPr>
              <a:t>- La alta afinidad por Glu de GLUT4 y GLUT3 asegura la provisión de Glu a corazón y tej. nervioso.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es-AR" sz="1800" b="1" i="1">
              <a:solidFill>
                <a:srgbClr val="000099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 i="1">
                <a:solidFill>
                  <a:srgbClr val="000099"/>
                </a:solidFill>
              </a:rPr>
              <a:t>- Cuando los niveles de Glu en sangre aumentan (periodo postprandial) se activa la incorporación de Glu al hígado, por un lado, y a las células beta del páncreas, a través de los GLUT2 y se estimula la liberación de Insulina.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es-AR" sz="1800" b="1" i="1">
              <a:solidFill>
                <a:srgbClr val="000099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 i="1">
                <a:solidFill>
                  <a:srgbClr val="000099"/>
                </a:solidFill>
              </a:rPr>
              <a:t>- Esta, a su vez, promueve la movilización de los GLUT4 desde las vesículas intracelulares del tej. adiposo y músculo esquelético hacia la membrana plasmática para incorporar Glu a estos tejidos.</a:t>
            </a:r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1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1" dur="5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72"/>
          <a:stretch>
            <a:fillRect/>
          </a:stretch>
        </p:blipFill>
        <p:spPr bwMode="auto">
          <a:xfrm>
            <a:off x="827088" y="1813595"/>
            <a:ext cx="7200900" cy="370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928688" y="996032"/>
            <a:ext cx="6818312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¿</a:t>
            </a:r>
            <a:r>
              <a:rPr lang="es-E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C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ó</a:t>
            </a:r>
            <a:r>
              <a:rPr lang="es-E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mo funcionan lo transportadores GLUT4?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9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2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0012336"/>
              </p:ext>
            </p:extLst>
          </p:nvPr>
        </p:nvGraphicFramePr>
        <p:xfrm>
          <a:off x="2714625" y="3212355"/>
          <a:ext cx="3571875" cy="155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42" r:id="rId4" imgW="7458781" imgH="3232257" progId="">
                  <p:embed/>
                </p:oleObj>
              </mc:Choice>
              <mc:Fallback>
                <p:oleObj r:id="rId4" imgW="7458781" imgH="3232257" progId="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25" y="3212355"/>
                        <a:ext cx="3571875" cy="155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3" name="Text Box 2"/>
          <p:cNvSpPr txBox="1">
            <a:spLocks noChangeArrowheads="1"/>
          </p:cNvSpPr>
          <p:nvPr/>
        </p:nvSpPr>
        <p:spPr bwMode="auto">
          <a:xfrm>
            <a:off x="6862763" y="2709118"/>
            <a:ext cx="1727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ts val="750"/>
              </a:spcBef>
              <a:buClrTx/>
              <a:buFontTx/>
              <a:buNone/>
            </a:pPr>
            <a:r>
              <a:rPr lang="es-ES" altLang="es-AR" sz="1200"/>
              <a:t>* La glucosa es fosforilada en el carbono 6</a:t>
            </a:r>
          </a:p>
        </p:txBody>
      </p:sp>
      <p:sp>
        <p:nvSpPr>
          <p:cNvPr id="56324" name="Line 3"/>
          <p:cNvSpPr>
            <a:spLocks noChangeShapeType="1"/>
          </p:cNvSpPr>
          <p:nvPr/>
        </p:nvSpPr>
        <p:spPr bwMode="auto">
          <a:xfrm flipH="1">
            <a:off x="5146675" y="2851993"/>
            <a:ext cx="1658938" cy="431800"/>
          </a:xfrm>
          <a:prstGeom prst="line">
            <a:avLst/>
          </a:prstGeom>
          <a:noFill/>
          <a:ln w="9360">
            <a:solidFill>
              <a:srgbClr val="CC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pic>
        <p:nvPicPr>
          <p:cNvPr id="5632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3148855"/>
            <a:ext cx="23812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2352675" y="712043"/>
            <a:ext cx="41116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Fosforilación de la glucosa</a:t>
            </a:r>
          </a:p>
        </p:txBody>
      </p:sp>
      <p:sp>
        <p:nvSpPr>
          <p:cNvPr id="56327" name="Text Box 6"/>
          <p:cNvSpPr txBox="1">
            <a:spLocks noChangeArrowheads="1"/>
          </p:cNvSpPr>
          <p:nvPr/>
        </p:nvSpPr>
        <p:spPr bwMode="auto">
          <a:xfrm>
            <a:off x="879475" y="1340693"/>
            <a:ext cx="7653338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000099"/>
                </a:solidFill>
              </a:rPr>
              <a:t>La fosforilación es el paso inicial de todas las vías de utilización de monosacáridos, en animales y vegetales.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es-AR" sz="1800" b="1">
              <a:solidFill>
                <a:srgbClr val="000099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000099"/>
                </a:solidFill>
              </a:rPr>
              <a:t>Impide la difusión de la Glu hacia el exterior celular y asegura su utilización en alguna de las vías metabólicas celulares según el requerimiento celular.</a:t>
            </a:r>
          </a:p>
        </p:txBody>
      </p:sp>
      <p:sp>
        <p:nvSpPr>
          <p:cNvPr id="56328" name="Text Box 7"/>
          <p:cNvSpPr txBox="1">
            <a:spLocks noChangeArrowheads="1"/>
          </p:cNvSpPr>
          <p:nvPr/>
        </p:nvSpPr>
        <p:spPr bwMode="auto">
          <a:xfrm>
            <a:off x="1054100" y="5726955"/>
            <a:ext cx="1728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</a:rPr>
              <a:t>Hexoquinasas</a:t>
            </a:r>
          </a:p>
        </p:txBody>
      </p:sp>
      <p:sp>
        <p:nvSpPr>
          <p:cNvPr id="56329" name="AutoShape 8"/>
          <p:cNvSpPr>
            <a:spLocks/>
          </p:cNvSpPr>
          <p:nvPr/>
        </p:nvSpPr>
        <p:spPr bwMode="auto">
          <a:xfrm>
            <a:off x="2771775" y="5085605"/>
            <a:ext cx="215900" cy="1655763"/>
          </a:xfrm>
          <a:prstGeom prst="leftBrace">
            <a:avLst>
              <a:gd name="adj1" fmla="val 63909"/>
              <a:gd name="adj2" fmla="val 50000"/>
            </a:avLst>
          </a:prstGeom>
          <a:noFill/>
          <a:ln w="38160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56330" name="Text Box 9"/>
          <p:cNvSpPr txBox="1">
            <a:spLocks noChangeArrowheads="1"/>
          </p:cNvSpPr>
          <p:nvPr/>
        </p:nvSpPr>
        <p:spPr bwMode="auto">
          <a:xfrm>
            <a:off x="2987675" y="5177680"/>
            <a:ext cx="21161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</a:rPr>
              <a:t>Isoenzimas I, II, III</a:t>
            </a:r>
          </a:p>
        </p:txBody>
      </p:sp>
      <p:sp>
        <p:nvSpPr>
          <p:cNvPr id="56331" name="Text Box 10"/>
          <p:cNvSpPr txBox="1">
            <a:spLocks noChangeArrowheads="1"/>
          </p:cNvSpPr>
          <p:nvPr/>
        </p:nvSpPr>
        <p:spPr bwMode="auto">
          <a:xfrm>
            <a:off x="2916238" y="6014293"/>
            <a:ext cx="18986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</a:rPr>
              <a:t>Isoenzima IV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AR" sz="1800" b="1">
                <a:solidFill>
                  <a:srgbClr val="FF0000"/>
                </a:solidFill>
              </a:rPr>
              <a:t>o Glucoquinasa</a:t>
            </a:r>
          </a:p>
        </p:txBody>
      </p:sp>
      <p:sp>
        <p:nvSpPr>
          <p:cNvPr id="56332" name="AutoShape 11"/>
          <p:cNvSpPr>
            <a:spLocks/>
          </p:cNvSpPr>
          <p:nvPr/>
        </p:nvSpPr>
        <p:spPr bwMode="auto">
          <a:xfrm>
            <a:off x="5076825" y="5012580"/>
            <a:ext cx="71438" cy="720725"/>
          </a:xfrm>
          <a:prstGeom prst="leftBrace">
            <a:avLst>
              <a:gd name="adj1" fmla="val 84073"/>
              <a:gd name="adj2" fmla="val 50000"/>
            </a:avLst>
          </a:prstGeom>
          <a:noFill/>
          <a:ln w="2556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sp>
        <p:nvSpPr>
          <p:cNvPr id="56333" name="Text Box 12"/>
          <p:cNvSpPr txBox="1">
            <a:spLocks noChangeArrowheads="1"/>
          </p:cNvSpPr>
          <p:nvPr/>
        </p:nvSpPr>
        <p:spPr bwMode="auto">
          <a:xfrm>
            <a:off x="5137150" y="5010993"/>
            <a:ext cx="37861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99"/>
              </a:buClr>
              <a:buFont typeface="Arial" panose="020B0604020202020204" pitchFamily="34" charset="0"/>
              <a:buChar char="-"/>
            </a:pPr>
            <a:r>
              <a:rPr lang="es-ES" altLang="es-AR" sz="1400" b="1">
                <a:solidFill>
                  <a:srgbClr val="000099"/>
                </a:solidFill>
              </a:rPr>
              <a:t>En distintas proporciones según el tejido.</a:t>
            </a:r>
          </a:p>
          <a:p>
            <a:pPr eaLnBrk="1" hangingPunct="1">
              <a:spcBef>
                <a:spcPct val="0"/>
              </a:spcBef>
              <a:buClr>
                <a:srgbClr val="000099"/>
              </a:buClr>
              <a:buFont typeface="Arial" panose="020B0604020202020204" pitchFamily="34" charset="0"/>
              <a:buChar char="-"/>
            </a:pPr>
            <a:r>
              <a:rPr lang="es-ES" altLang="es-AR" sz="1400" b="1">
                <a:solidFill>
                  <a:srgbClr val="000099"/>
                </a:solidFill>
              </a:rPr>
              <a:t> Son inespecificas.</a:t>
            </a:r>
          </a:p>
          <a:p>
            <a:pPr eaLnBrk="1" hangingPunct="1">
              <a:spcBef>
                <a:spcPct val="0"/>
              </a:spcBef>
              <a:buClr>
                <a:srgbClr val="000099"/>
              </a:buClr>
              <a:buFont typeface="Arial" panose="020B0604020202020204" pitchFamily="34" charset="0"/>
              <a:buChar char="-"/>
            </a:pPr>
            <a:r>
              <a:rPr lang="es-ES" altLang="es-AR" sz="1400" b="1">
                <a:solidFill>
                  <a:srgbClr val="000099"/>
                </a:solidFill>
              </a:rPr>
              <a:t> Km Glu = 0.01-0.1 mM </a:t>
            </a:r>
          </a:p>
        </p:txBody>
      </p:sp>
      <p:sp>
        <p:nvSpPr>
          <p:cNvPr id="56334" name="Text Box 13"/>
          <p:cNvSpPr txBox="1">
            <a:spLocks noChangeArrowheads="1"/>
          </p:cNvSpPr>
          <p:nvPr/>
        </p:nvSpPr>
        <p:spPr bwMode="auto">
          <a:xfrm>
            <a:off x="4995863" y="5939680"/>
            <a:ext cx="35544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99"/>
              </a:buClr>
              <a:buFont typeface="Arial" panose="020B0604020202020204" pitchFamily="34" charset="0"/>
              <a:buChar char="-"/>
            </a:pPr>
            <a:r>
              <a:rPr lang="es-ES" altLang="es-AR" sz="1400" b="1">
                <a:solidFill>
                  <a:srgbClr val="000099"/>
                </a:solidFill>
              </a:rPr>
              <a:t> En hígado y células beta del páncreas.</a:t>
            </a:r>
          </a:p>
          <a:p>
            <a:pPr eaLnBrk="1" hangingPunct="1">
              <a:spcBef>
                <a:spcPct val="0"/>
              </a:spcBef>
              <a:buClr>
                <a:srgbClr val="000099"/>
              </a:buClr>
              <a:buFont typeface="Arial" panose="020B0604020202020204" pitchFamily="34" charset="0"/>
              <a:buChar char="-"/>
            </a:pPr>
            <a:r>
              <a:rPr lang="es-ES" altLang="es-AR" sz="1400" b="1">
                <a:solidFill>
                  <a:srgbClr val="000099"/>
                </a:solidFill>
              </a:rPr>
              <a:t> Es muy especifica, solo D-Glucosa.</a:t>
            </a:r>
          </a:p>
          <a:p>
            <a:pPr eaLnBrk="1" hangingPunct="1">
              <a:spcBef>
                <a:spcPct val="0"/>
              </a:spcBef>
              <a:buClr>
                <a:srgbClr val="000099"/>
              </a:buClr>
              <a:buFont typeface="Arial" panose="020B0604020202020204" pitchFamily="34" charset="0"/>
              <a:buChar char="-"/>
            </a:pPr>
            <a:r>
              <a:rPr lang="es-ES" altLang="es-AR" sz="1400" b="1">
                <a:solidFill>
                  <a:srgbClr val="000099"/>
                </a:solidFill>
              </a:rPr>
              <a:t> Km Glu = &gt;10 mM. </a:t>
            </a:r>
          </a:p>
        </p:txBody>
      </p:sp>
      <p:sp>
        <p:nvSpPr>
          <p:cNvPr id="56335" name="AutoShape 14"/>
          <p:cNvSpPr>
            <a:spLocks/>
          </p:cNvSpPr>
          <p:nvPr/>
        </p:nvSpPr>
        <p:spPr bwMode="auto">
          <a:xfrm>
            <a:off x="4932363" y="5949205"/>
            <a:ext cx="71437" cy="720725"/>
          </a:xfrm>
          <a:prstGeom prst="leftBrace">
            <a:avLst>
              <a:gd name="adj1" fmla="val 84075"/>
              <a:gd name="adj2" fmla="val 50000"/>
            </a:avLst>
          </a:prstGeom>
          <a:noFill/>
          <a:ln w="2556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s-AR"/>
          </a:p>
        </p:txBody>
      </p:sp>
      <p:grpSp>
        <p:nvGrpSpPr>
          <p:cNvPr id="16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8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21" name="Picture 7" descr="logo UNSL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2" descr="ciclo vital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6738" y="692150"/>
            <a:ext cx="5688012" cy="5148263"/>
          </a:xfrm>
          <a:noFill/>
          <a:ln w="317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76493" name="Text Box 13"/>
          <p:cNvSpPr txBox="1">
            <a:spLocks noChangeArrowheads="1"/>
          </p:cNvSpPr>
          <p:nvPr/>
        </p:nvSpPr>
        <p:spPr bwMode="auto">
          <a:xfrm rot="-1664874">
            <a:off x="3213100" y="973138"/>
            <a:ext cx="1289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rgbClr val="0033CC"/>
                </a:solidFill>
              </a:rPr>
              <a:t>Alimentos</a:t>
            </a:r>
          </a:p>
        </p:txBody>
      </p:sp>
      <p:sp>
        <p:nvSpPr>
          <p:cNvPr id="276494" name="Text Box 14"/>
          <p:cNvSpPr txBox="1">
            <a:spLocks noChangeArrowheads="1"/>
          </p:cNvSpPr>
          <p:nvPr/>
        </p:nvSpPr>
        <p:spPr bwMode="auto">
          <a:xfrm rot="1836739">
            <a:off x="5805488" y="1044575"/>
            <a:ext cx="1289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rgbClr val="0033CC"/>
                </a:solidFill>
              </a:rPr>
              <a:t>Alimentos</a:t>
            </a:r>
          </a:p>
        </p:txBody>
      </p:sp>
      <p:sp>
        <p:nvSpPr>
          <p:cNvPr id="276495" name="Text Box 15"/>
          <p:cNvSpPr txBox="1">
            <a:spLocks noChangeArrowheads="1"/>
          </p:cNvSpPr>
          <p:nvPr/>
        </p:nvSpPr>
        <p:spPr bwMode="auto">
          <a:xfrm rot="7805251">
            <a:off x="5625307" y="4112418"/>
            <a:ext cx="1289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rgbClr val="0033CC"/>
                </a:solidFill>
              </a:rPr>
              <a:t>Alimentos</a:t>
            </a:r>
          </a:p>
        </p:txBody>
      </p:sp>
      <p:sp>
        <p:nvSpPr>
          <p:cNvPr id="276496" name="Text Box 16"/>
          <p:cNvSpPr txBox="1">
            <a:spLocks noChangeArrowheads="1"/>
          </p:cNvSpPr>
          <p:nvPr/>
        </p:nvSpPr>
        <p:spPr bwMode="auto">
          <a:xfrm rot="-9777487">
            <a:off x="3789363" y="4502150"/>
            <a:ext cx="1289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rgbClr val="0033CC"/>
                </a:solidFill>
              </a:rPr>
              <a:t>Alimentos</a:t>
            </a:r>
          </a:p>
        </p:txBody>
      </p:sp>
      <p:sp>
        <p:nvSpPr>
          <p:cNvPr id="276498" name="Text Box 18"/>
          <p:cNvSpPr txBox="1">
            <a:spLocks noChangeArrowheads="1"/>
          </p:cNvSpPr>
          <p:nvPr/>
        </p:nvSpPr>
        <p:spPr bwMode="auto">
          <a:xfrm>
            <a:off x="4429125" y="2682875"/>
            <a:ext cx="1597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2000" b="1">
                <a:solidFill>
                  <a:srgbClr val="FF0000"/>
                </a:solidFill>
              </a:rPr>
              <a:t>NUTRICION</a:t>
            </a:r>
          </a:p>
        </p:txBody>
      </p:sp>
      <p:sp>
        <p:nvSpPr>
          <p:cNvPr id="380936" name="Text Box 8"/>
          <p:cNvSpPr txBox="1">
            <a:spLocks noChangeArrowheads="1"/>
          </p:cNvSpPr>
          <p:nvPr/>
        </p:nvSpPr>
        <p:spPr bwMode="auto">
          <a:xfrm>
            <a:off x="250825" y="6092825"/>
            <a:ext cx="886011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" altLang="es-AR" sz="36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“El </a:t>
            </a:r>
            <a:r>
              <a:rPr lang="es-ES" altLang="es-AR" sz="36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producto </a:t>
            </a:r>
            <a:r>
              <a:rPr lang="es-ES" altLang="es-AR" sz="36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de los alimentos somos nosotros mismos”</a:t>
            </a:r>
            <a:endParaRPr lang="es-ES_tradnl" altLang="es-AR" sz="3600" b="1" i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130" name="Rectangle 5"/>
          <p:cNvSpPr>
            <a:spLocks noChangeArrowheads="1"/>
          </p:cNvSpPr>
          <p:nvPr/>
        </p:nvSpPr>
        <p:spPr bwMode="auto">
          <a:xfrm>
            <a:off x="4851400" y="115888"/>
            <a:ext cx="429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chemeClr val="bg1"/>
                </a:solidFill>
              </a:rPr>
              <a:t>Ing. en Alim.y Lic. en CyT de los alim.</a:t>
            </a:r>
          </a:p>
        </p:txBody>
      </p:sp>
      <p:grpSp>
        <p:nvGrpSpPr>
          <p:cNvPr id="15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6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8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20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3" grpId="0"/>
      <p:bldP spid="276494" grpId="0"/>
      <p:bldP spid="276495" grpId="0"/>
      <p:bldP spid="276496" grpId="0"/>
      <p:bldP spid="276498" grpId="0"/>
      <p:bldP spid="38093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611188" y="1341438"/>
            <a:ext cx="7704137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_tradnl" sz="2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</a:rPr>
              <a:t>Bibliografia </a:t>
            </a:r>
          </a:p>
          <a:p>
            <a:pPr eaLnBrk="1" hangingPunct="1">
              <a:defRPr/>
            </a:pPr>
            <a:endParaRPr lang="es-ES_tradnl" sz="2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+mn-ea"/>
            </a:endParaRPr>
          </a:p>
          <a:p>
            <a:pPr eaLnBrk="1" hangingPunct="1">
              <a:defRPr/>
            </a:pPr>
            <a:r>
              <a:rPr lang="es-ES_tradnl" sz="1600">
                <a:solidFill>
                  <a:schemeClr val="accent2"/>
                </a:solidFill>
                <a:latin typeface="Arial" charset="0"/>
                <a:ea typeface="+mn-ea"/>
              </a:rPr>
              <a:t>1- BLANCO A., “Química Biológica”, Ed. El Ateneo, 8a edic., Bs. As. (2007).</a:t>
            </a:r>
          </a:p>
          <a:p>
            <a:pPr eaLnBrk="1" hangingPunct="1">
              <a:defRPr/>
            </a:pPr>
            <a:r>
              <a:rPr lang="es-ES_tradnl" sz="1600">
                <a:solidFill>
                  <a:schemeClr val="accent2"/>
                </a:solidFill>
                <a:latin typeface="Arial" charset="0"/>
                <a:ea typeface="+mn-ea"/>
              </a:rPr>
              <a:t>2- LEHNINGER, A.L., "Principios de Bioquímica", Ed. Omega, 4ª ed. (2008).</a:t>
            </a:r>
          </a:p>
          <a:p>
            <a:pPr eaLnBrk="1" hangingPunct="1">
              <a:defRPr/>
            </a:pPr>
            <a:r>
              <a:rPr lang="es-ES_tradnl" sz="1600">
                <a:solidFill>
                  <a:schemeClr val="accent2"/>
                </a:solidFill>
                <a:latin typeface="Arial" charset="0"/>
                <a:ea typeface="+mn-ea"/>
              </a:rPr>
              <a:t>3- Docentes de Química Biológica, “</a:t>
            </a:r>
            <a:r>
              <a:rPr lang="es-AR" sz="1600">
                <a:solidFill>
                  <a:schemeClr val="accent2"/>
                </a:solidFill>
                <a:latin typeface="Arial" charset="0"/>
                <a:ea typeface="+mn-ea"/>
              </a:rPr>
              <a:t>QUIMICA BIOLOGICA Orientada a Ciencias de los Alimentos”, Nueva Editorial Universitaria de la Universidad Nacional de San Luis.</a:t>
            </a:r>
            <a:endParaRPr lang="es-ES_tradnl" sz="1600">
              <a:solidFill>
                <a:schemeClr val="accent2"/>
              </a:solidFill>
              <a:latin typeface="Arial" charset="0"/>
              <a:ea typeface="+mn-ea"/>
            </a:endParaRPr>
          </a:p>
          <a:p>
            <a:pPr eaLnBrk="1" hangingPunct="1">
              <a:defRPr/>
            </a:pPr>
            <a:r>
              <a:rPr lang="es-ES_tradnl" sz="1600">
                <a:solidFill>
                  <a:schemeClr val="accent2"/>
                </a:solidFill>
                <a:latin typeface="Arial" charset="0"/>
                <a:ea typeface="+mn-ea"/>
              </a:rPr>
              <a:t>4- MURRAY R y col., “Bioquimica de Harper”, Ed. El Manual Moderno, 14</a:t>
            </a:r>
            <a:r>
              <a:rPr lang="en-US" sz="1600">
                <a:solidFill>
                  <a:schemeClr val="accent2"/>
                </a:solidFill>
                <a:latin typeface="Arial" charset="0"/>
                <a:ea typeface="+mn-ea"/>
                <a:cs typeface="Arial" charset="0"/>
              </a:rPr>
              <a:t>º ed. (1997).</a:t>
            </a:r>
          </a:p>
          <a:p>
            <a:pPr eaLnBrk="1" hangingPunct="1">
              <a:defRPr/>
            </a:pPr>
            <a:endParaRPr lang="es-ES_tradnl" sz="1600">
              <a:solidFill>
                <a:schemeClr val="accent2"/>
              </a:solidFill>
              <a:latin typeface="Arial" charset="0"/>
              <a:ea typeface="+mn-ea"/>
            </a:endParaRPr>
          </a:p>
          <a:p>
            <a:pPr eaLnBrk="1" hangingPunct="1">
              <a:defRPr/>
            </a:pPr>
            <a:r>
              <a:rPr lang="es-ES_tradnl" b="1">
                <a:solidFill>
                  <a:schemeClr val="accent2"/>
                </a:solidFill>
                <a:latin typeface="Arial" charset="0"/>
                <a:ea typeface="+mn-ea"/>
              </a:rPr>
              <a:t>Bibliografía Complementaria</a:t>
            </a:r>
          </a:p>
          <a:p>
            <a:pPr eaLnBrk="1" hangingPunct="1">
              <a:defRPr/>
            </a:pPr>
            <a:endParaRPr lang="es-ES_tradnl" sz="1600">
              <a:solidFill>
                <a:schemeClr val="accent2"/>
              </a:solidFill>
              <a:latin typeface="Arial" charset="0"/>
              <a:ea typeface="+mn-ea"/>
            </a:endParaRPr>
          </a:p>
          <a:p>
            <a:pPr eaLnBrk="1" hangingPunct="1">
              <a:defRPr/>
            </a:pPr>
            <a:r>
              <a:rPr lang="es-ES_tradnl" sz="1600">
                <a:solidFill>
                  <a:schemeClr val="accent2"/>
                </a:solidFill>
                <a:latin typeface="Arial" charset="0"/>
                <a:ea typeface="+mn-ea"/>
              </a:rPr>
              <a:t>1- CAMPBELL Y FARREL, “Bioquimica”, Thomson Eds., 4ta. Ed., (2005).</a:t>
            </a:r>
          </a:p>
          <a:p>
            <a:pPr eaLnBrk="1" hangingPunct="1">
              <a:defRPr/>
            </a:pPr>
            <a:r>
              <a:rPr lang="es-ES_tradnl" sz="1600">
                <a:solidFill>
                  <a:schemeClr val="accent2"/>
                </a:solidFill>
                <a:latin typeface="Arial" charset="0"/>
                <a:ea typeface="+mn-ea"/>
              </a:rPr>
              <a:t>2- LIM M.Y., “ Lo esencial en Metabolismo y Nutrición”, Ed. Elsevier, 3ra. ed., Barcelona (2010). </a:t>
            </a:r>
          </a:p>
          <a:p>
            <a:pPr eaLnBrk="1" hangingPunct="1">
              <a:defRPr/>
            </a:pPr>
            <a:endParaRPr lang="es-ES_tradnl" sz="1600" b="1">
              <a:solidFill>
                <a:schemeClr val="accent2"/>
              </a:solidFill>
              <a:latin typeface="Arial" charset="0"/>
              <a:ea typeface="+mn-ea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8" name="Picture 7" descr="logo UNS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7" name="2 CuadroTexto"/>
          <p:cNvSpPr txBox="1">
            <a:spLocks noChangeArrowheads="1"/>
          </p:cNvSpPr>
          <p:nvPr/>
        </p:nvSpPr>
        <p:spPr bwMode="auto">
          <a:xfrm>
            <a:off x="395288" y="549275"/>
            <a:ext cx="8535987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ALIMENTO</a:t>
            </a: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 i="1" dirty="0">
                <a:solidFill>
                  <a:schemeClr val="accent2"/>
                </a:solidFill>
                <a:latin typeface="Calibri" pitchFamily="34" charset="0"/>
              </a:rPr>
              <a:t>Se denomina así a </a:t>
            </a:r>
            <a:r>
              <a:rPr lang="es-AR" sz="2000" b="1" i="1" dirty="0">
                <a:solidFill>
                  <a:schemeClr val="accent2"/>
                </a:solidFill>
                <a:latin typeface="Calibri" pitchFamily="34" charset="0"/>
              </a:rPr>
              <a:t>toda sustancia o mezcla de sustancias, naturales o elaboradas que, ingeridas por el hombre, aportan a su organismo materiales y energía. </a:t>
            </a:r>
            <a:r>
              <a:rPr lang="es-AR" sz="2000" b="1" dirty="0">
                <a:solidFill>
                  <a:schemeClr val="accent2"/>
                </a:solidFill>
                <a:latin typeface="Calibri" pitchFamily="34" charset="0"/>
              </a:rPr>
              <a:t>Se incluyen en esta definición las sustancias o mezclas de sustancias que se ingieren por </a:t>
            </a:r>
            <a:r>
              <a:rPr lang="es-AR" sz="2000" b="1" dirty="0" smtClean="0">
                <a:solidFill>
                  <a:schemeClr val="accent2"/>
                </a:solidFill>
                <a:latin typeface="Calibri" pitchFamily="34" charset="0"/>
              </a:rPr>
              <a:t>hábito o costumbre, </a:t>
            </a:r>
            <a:r>
              <a:rPr lang="es-AR" sz="2000" b="1" dirty="0">
                <a:solidFill>
                  <a:schemeClr val="accent2"/>
                </a:solidFill>
                <a:latin typeface="Calibri" pitchFamily="34" charset="0"/>
              </a:rPr>
              <a:t>tengan valor nutritivo o no</a:t>
            </a:r>
            <a:r>
              <a:rPr lang="es-ES" sz="2000" b="1" dirty="0">
                <a:solidFill>
                  <a:schemeClr val="accent2"/>
                </a:solidFill>
                <a:latin typeface="Calibri" pitchFamily="34" charset="0"/>
              </a:rPr>
              <a:t>, normalmente ingeridas con fines: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 dirty="0">
                <a:solidFill>
                  <a:schemeClr val="accent2"/>
                </a:solidFill>
                <a:latin typeface="Calibri" pitchFamily="34" charset="0"/>
              </a:rPr>
              <a:t>	a) nutricionales: </a:t>
            </a:r>
            <a:r>
              <a:rPr lang="es-AR" sz="2000" b="1" i="1" dirty="0">
                <a:solidFill>
                  <a:schemeClr val="accent2"/>
                </a:solidFill>
                <a:latin typeface="Calibri" pitchFamily="34" charset="0"/>
              </a:rPr>
              <a:t>crecimiento y desarrollo de sus procesos biológicos.</a:t>
            </a:r>
            <a:r>
              <a:rPr lang="es-AR" sz="2000" b="1" dirty="0">
                <a:solidFill>
                  <a:schemeClr val="accent2"/>
                </a:solidFill>
                <a:latin typeface="Calibri" pitchFamily="34" charset="0"/>
              </a:rPr>
              <a:t> </a:t>
            </a:r>
            <a:endParaRPr lang="es-ES" sz="2000" b="1" dirty="0">
              <a:solidFill>
                <a:schemeClr val="accent2"/>
              </a:solidFill>
              <a:latin typeface="Calibri" pitchFamily="34" charset="0"/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 dirty="0">
                <a:solidFill>
                  <a:schemeClr val="accent2"/>
                </a:solidFill>
                <a:latin typeface="Calibri" pitchFamily="34" charset="0"/>
              </a:rPr>
              <a:t>	b) psicológicos: satisfacción y obtención de sensaciones gratificantes.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68313" y="4357688"/>
            <a:ext cx="8215312" cy="1981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Nutriente</a:t>
            </a:r>
            <a:endParaRPr lang="es-ES" sz="2400" b="1" dirty="0">
              <a:solidFill>
                <a:srgbClr val="FF0000"/>
              </a:solidFill>
              <a:latin typeface="Calibri" pitchFamily="34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 dirty="0">
                <a:solidFill>
                  <a:srgbClr val="FF0000"/>
                </a:solidFill>
                <a:latin typeface="Calibri" pitchFamily="34" charset="0"/>
              </a:rPr>
              <a:t>Se define como nutriente a toda aquella sustancia que bioquímicamente es esencial e indispensable para el mantenimiento de los organismos vivos. </a:t>
            </a: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 dirty="0">
                <a:solidFill>
                  <a:srgbClr val="FF0000"/>
                </a:solidFill>
                <a:latin typeface="Calibri" pitchFamily="34" charset="0"/>
              </a:rPr>
              <a:t>Los nutrientes proporcionan la energía y los precursores de sustancias que son esenciales para el crecimiento y la supervivencia de los organismos vivos. </a:t>
            </a:r>
          </a:p>
        </p:txBody>
      </p:sp>
      <p:sp>
        <p:nvSpPr>
          <p:cNvPr id="5125" name="Text Box 15"/>
          <p:cNvSpPr txBox="1">
            <a:spLocks noChangeArrowheads="1"/>
          </p:cNvSpPr>
          <p:nvPr/>
        </p:nvSpPr>
        <p:spPr bwMode="auto">
          <a:xfrm>
            <a:off x="468313" y="3429000"/>
            <a:ext cx="83010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" altLang="es-AR" sz="1800" b="1" i="1">
                <a:solidFill>
                  <a:srgbClr val="FF6600"/>
                </a:solidFill>
              </a:rPr>
              <a:t>“La vida es sostenida por los alimentos, y las sustancias contenidas en los alimentos de las cuales depende la vida, son los nutrientes”.</a:t>
            </a:r>
            <a:r>
              <a:rPr lang="es-ES" altLang="es-AR" sz="1800" b="1">
                <a:solidFill>
                  <a:srgbClr val="FF6600"/>
                </a:solidFill>
              </a:rPr>
              <a:t> </a:t>
            </a:r>
            <a:endParaRPr lang="es-ES_tradnl" altLang="es-AR" sz="1800">
              <a:solidFill>
                <a:srgbClr val="FF6600"/>
              </a:solidFill>
            </a:endParaRPr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4851400" y="115888"/>
            <a:ext cx="429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chemeClr val="bg1"/>
                </a:solidFill>
              </a:rPr>
              <a:t>Ing. en Alim.y Lic. en CyT de los alim.</a:t>
            </a:r>
          </a:p>
        </p:txBody>
      </p:sp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6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1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1"/>
          <p:cNvSpPr txBox="1">
            <a:spLocks noChangeArrowheads="1"/>
          </p:cNvSpPr>
          <p:nvPr/>
        </p:nvSpPr>
        <p:spPr bwMode="auto">
          <a:xfrm>
            <a:off x="684213" y="3538538"/>
            <a:ext cx="1878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2400" b="1">
                <a:solidFill>
                  <a:srgbClr val="FF0000"/>
                </a:solidFill>
              </a:rPr>
              <a:t>NUTRICION</a:t>
            </a:r>
          </a:p>
        </p:txBody>
      </p:sp>
      <p:sp>
        <p:nvSpPr>
          <p:cNvPr id="9219" name="Text Box 12"/>
          <p:cNvSpPr txBox="1">
            <a:spLocks noChangeArrowheads="1"/>
          </p:cNvSpPr>
          <p:nvPr/>
        </p:nvSpPr>
        <p:spPr bwMode="auto">
          <a:xfrm>
            <a:off x="2700338" y="2627313"/>
            <a:ext cx="3425825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000" b="1">
                <a:solidFill>
                  <a:srgbClr val="FF0000"/>
                </a:solidFill>
              </a:rPr>
              <a:t>Ingesta o incorporación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endParaRPr lang="es-ES_tradnl" altLang="es-AR" sz="2000" b="1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000" b="1">
                <a:solidFill>
                  <a:srgbClr val="FF0000"/>
                </a:solidFill>
              </a:rPr>
              <a:t>Absorción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endParaRPr lang="es-ES_tradnl" altLang="es-AR" sz="2000" b="1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000" b="1">
                <a:solidFill>
                  <a:srgbClr val="FF0000"/>
                </a:solidFill>
              </a:rPr>
              <a:t>Metabolización/Utilización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endParaRPr lang="es-ES_tradnl" altLang="es-AR" sz="2000" b="1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000" b="1">
                <a:solidFill>
                  <a:srgbClr val="FF0000"/>
                </a:solidFill>
              </a:rPr>
              <a:t>Excreción</a:t>
            </a:r>
          </a:p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s-ES_tradnl" altLang="es-AR" sz="2000" b="1">
              <a:solidFill>
                <a:srgbClr val="FF0000"/>
              </a:solidFill>
            </a:endParaRPr>
          </a:p>
        </p:txBody>
      </p:sp>
      <p:sp>
        <p:nvSpPr>
          <p:cNvPr id="9220" name="AutoShape 13"/>
          <p:cNvSpPr>
            <a:spLocks/>
          </p:cNvSpPr>
          <p:nvPr/>
        </p:nvSpPr>
        <p:spPr bwMode="auto">
          <a:xfrm>
            <a:off x="2557463" y="2411413"/>
            <a:ext cx="215900" cy="2735262"/>
          </a:xfrm>
          <a:prstGeom prst="leftBrace">
            <a:avLst>
              <a:gd name="adj1" fmla="val 105576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US" altLang="es-AR" sz="1800">
              <a:solidFill>
                <a:schemeClr val="tx1"/>
              </a:solidFill>
            </a:endParaRPr>
          </a:p>
        </p:txBody>
      </p:sp>
      <p:sp>
        <p:nvSpPr>
          <p:cNvPr id="9221" name="AutoShape 14"/>
          <p:cNvSpPr>
            <a:spLocks/>
          </p:cNvSpPr>
          <p:nvPr/>
        </p:nvSpPr>
        <p:spPr bwMode="auto">
          <a:xfrm flipH="1">
            <a:off x="6013450" y="2411413"/>
            <a:ext cx="215900" cy="2735262"/>
          </a:xfrm>
          <a:prstGeom prst="leftBrace">
            <a:avLst>
              <a:gd name="adj1" fmla="val 105576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US" altLang="es-AR" sz="1800">
              <a:solidFill>
                <a:schemeClr val="tx1"/>
              </a:solidFill>
            </a:endParaRPr>
          </a:p>
        </p:txBody>
      </p:sp>
      <p:sp>
        <p:nvSpPr>
          <p:cNvPr id="9222" name="Text Box 15"/>
          <p:cNvSpPr txBox="1">
            <a:spLocks noChangeArrowheads="1"/>
          </p:cNvSpPr>
          <p:nvPr/>
        </p:nvSpPr>
        <p:spPr bwMode="auto">
          <a:xfrm>
            <a:off x="6300788" y="3500438"/>
            <a:ext cx="2141537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2400" b="1">
                <a:solidFill>
                  <a:srgbClr val="FF0000"/>
                </a:solidFill>
              </a:rPr>
              <a:t>NUTRIENTES</a:t>
            </a:r>
          </a:p>
        </p:txBody>
      </p:sp>
      <p:sp>
        <p:nvSpPr>
          <p:cNvPr id="9223" name="Text Box 25"/>
          <p:cNvSpPr txBox="1">
            <a:spLocks noChangeArrowheads="1"/>
          </p:cNvSpPr>
          <p:nvPr/>
        </p:nvSpPr>
        <p:spPr bwMode="auto">
          <a:xfrm>
            <a:off x="6329363" y="2349500"/>
            <a:ext cx="1987550" cy="4667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2400" b="1">
                <a:solidFill>
                  <a:schemeClr val="accent2"/>
                </a:solidFill>
              </a:rPr>
              <a:t>ALIMENTOS</a:t>
            </a:r>
          </a:p>
        </p:txBody>
      </p:sp>
      <p:sp>
        <p:nvSpPr>
          <p:cNvPr id="9224" name="Line 26"/>
          <p:cNvSpPr>
            <a:spLocks noChangeShapeType="1"/>
          </p:cNvSpPr>
          <p:nvPr/>
        </p:nvSpPr>
        <p:spPr bwMode="auto">
          <a:xfrm>
            <a:off x="7308850" y="2851150"/>
            <a:ext cx="0" cy="64928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78561" name="1 CuadroTexto"/>
          <p:cNvSpPr txBox="1">
            <a:spLocks noChangeArrowheads="1"/>
          </p:cNvSpPr>
          <p:nvPr/>
        </p:nvSpPr>
        <p:spPr bwMode="auto">
          <a:xfrm>
            <a:off x="468313" y="476250"/>
            <a:ext cx="82486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NUTRICION</a:t>
            </a: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>
                <a:solidFill>
                  <a:srgbClr val="FF0000"/>
                </a:solidFill>
                <a:latin typeface="Calibri" pitchFamily="34" charset="0"/>
              </a:rPr>
              <a:t>Es el proceso biológico por el que los organismos incorporan, asimilan y utilizan los nutrientes contenidos en los alimentos para el funcionamiento, el crecimiento y el mantenimiento de las funciones vitales. </a:t>
            </a:r>
          </a:p>
        </p:txBody>
      </p:sp>
      <p:grpSp>
        <p:nvGrpSpPr>
          <p:cNvPr id="9227" name="Group 34"/>
          <p:cNvGrpSpPr>
            <a:grpSpLocks/>
          </p:cNvGrpSpPr>
          <p:nvPr/>
        </p:nvGrpSpPr>
        <p:grpSpPr bwMode="auto">
          <a:xfrm>
            <a:off x="2484438" y="5354638"/>
            <a:ext cx="4368800" cy="1098550"/>
            <a:chOff x="1156" y="3127"/>
            <a:chExt cx="2752" cy="692"/>
          </a:xfrm>
        </p:grpSpPr>
        <p:sp>
          <p:nvSpPr>
            <p:cNvPr id="9229" name="3 CuadroTexto"/>
            <p:cNvSpPr txBox="1">
              <a:spLocks noChangeArrowheads="1"/>
            </p:cNvSpPr>
            <p:nvPr/>
          </p:nvSpPr>
          <p:spPr bwMode="auto">
            <a:xfrm>
              <a:off x="2835" y="3339"/>
              <a:ext cx="107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" altLang="es-AR" sz="2400" b="1">
                  <a:solidFill>
                    <a:srgbClr val="FF0000"/>
                  </a:solidFill>
                  <a:latin typeface="Calibri" panose="020F0502020204030204" pitchFamily="34" charset="0"/>
                </a:rPr>
                <a:t>NUTRICION </a:t>
              </a:r>
            </a:p>
          </p:txBody>
        </p:sp>
        <p:sp>
          <p:nvSpPr>
            <p:cNvPr id="9230" name="4 CuadroTexto"/>
            <p:cNvSpPr txBox="1">
              <a:spLocks noChangeArrowheads="1"/>
            </p:cNvSpPr>
            <p:nvPr/>
          </p:nvSpPr>
          <p:spPr bwMode="auto">
            <a:xfrm>
              <a:off x="2509" y="3127"/>
              <a:ext cx="379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" altLang="es-AR" sz="6600">
                  <a:solidFill>
                    <a:schemeClr val="tx1"/>
                  </a:solidFill>
                  <a:latin typeface="Calibri" panose="020F0502020204030204" pitchFamily="34" charset="0"/>
                </a:rPr>
                <a:t>≠</a:t>
              </a:r>
            </a:p>
          </p:txBody>
        </p:sp>
        <p:sp>
          <p:nvSpPr>
            <p:cNvPr id="9231" name="5 CuadroTexto"/>
            <p:cNvSpPr txBox="1">
              <a:spLocks noChangeArrowheads="1"/>
            </p:cNvSpPr>
            <p:nvPr/>
          </p:nvSpPr>
          <p:spPr bwMode="auto">
            <a:xfrm>
              <a:off x="1156" y="3339"/>
              <a:ext cx="13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" altLang="es-AR" sz="2400" b="1">
                  <a:solidFill>
                    <a:schemeClr val="accent2"/>
                  </a:solidFill>
                  <a:latin typeface="Calibri" panose="020F0502020204030204" pitchFamily="34" charset="0"/>
                </a:rPr>
                <a:t>ALIMENTACION</a:t>
              </a:r>
            </a:p>
          </p:txBody>
        </p:sp>
      </p:grpSp>
      <p:sp>
        <p:nvSpPr>
          <p:cNvPr id="9228" name="Rectangle 5"/>
          <p:cNvSpPr>
            <a:spLocks noChangeArrowheads="1"/>
          </p:cNvSpPr>
          <p:nvPr/>
        </p:nvSpPr>
        <p:spPr bwMode="auto">
          <a:xfrm>
            <a:off x="4851400" y="115888"/>
            <a:ext cx="429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chemeClr val="bg1"/>
                </a:solidFill>
              </a:rPr>
              <a:t>Ing. en Alim.y Lic. en CyT de los alim.</a:t>
            </a:r>
          </a:p>
        </p:txBody>
      </p:sp>
      <p:grpSp>
        <p:nvGrpSpPr>
          <p:cNvPr id="20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2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22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25" name="Picture 7" descr="logo UN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898525" y="2060575"/>
            <a:ext cx="2141538" cy="3608388"/>
            <a:chOff x="566" y="1298"/>
            <a:chExt cx="1349" cy="2273"/>
          </a:xfrm>
        </p:grpSpPr>
        <p:sp>
          <p:nvSpPr>
            <p:cNvPr id="11285" name="Text Box 18"/>
            <p:cNvSpPr txBox="1">
              <a:spLocks noChangeArrowheads="1"/>
            </p:cNvSpPr>
            <p:nvPr/>
          </p:nvSpPr>
          <p:spPr bwMode="auto">
            <a:xfrm>
              <a:off x="566" y="3277"/>
              <a:ext cx="1349" cy="29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400" b="1">
                  <a:solidFill>
                    <a:srgbClr val="FF0000"/>
                  </a:solidFill>
                </a:rPr>
                <a:t>NUTRIENTES</a:t>
              </a:r>
            </a:p>
          </p:txBody>
        </p:sp>
        <p:sp>
          <p:nvSpPr>
            <p:cNvPr id="11286" name="Line 20"/>
            <p:cNvSpPr>
              <a:spLocks noChangeShapeType="1"/>
            </p:cNvSpPr>
            <p:nvPr/>
          </p:nvSpPr>
          <p:spPr bwMode="auto">
            <a:xfrm flipH="1">
              <a:off x="1201" y="1298"/>
              <a:ext cx="1" cy="1979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3059113" y="3403600"/>
            <a:ext cx="5616576" cy="3168650"/>
            <a:chOff x="1927" y="2144"/>
            <a:chExt cx="3538" cy="1996"/>
          </a:xfrm>
        </p:grpSpPr>
        <p:sp>
          <p:nvSpPr>
            <p:cNvPr id="11273" name="Line 4"/>
            <p:cNvSpPr>
              <a:spLocks noChangeShapeType="1"/>
            </p:cNvSpPr>
            <p:nvPr/>
          </p:nvSpPr>
          <p:spPr bwMode="auto">
            <a:xfrm flipV="1">
              <a:off x="1927" y="2734"/>
              <a:ext cx="454" cy="635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1274" name="Line 5"/>
            <p:cNvSpPr>
              <a:spLocks noChangeShapeType="1"/>
            </p:cNvSpPr>
            <p:nvPr/>
          </p:nvSpPr>
          <p:spPr bwMode="auto">
            <a:xfrm>
              <a:off x="1927" y="3460"/>
              <a:ext cx="499" cy="318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1275" name="Text Box 6"/>
            <p:cNvSpPr txBox="1">
              <a:spLocks noChangeArrowheads="1"/>
            </p:cNvSpPr>
            <p:nvPr/>
          </p:nvSpPr>
          <p:spPr bwMode="auto">
            <a:xfrm>
              <a:off x="2381" y="2552"/>
              <a:ext cx="174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000" b="1">
                  <a:solidFill>
                    <a:srgbClr val="FF0000"/>
                  </a:solidFill>
                </a:rPr>
                <a:t>MACRONUTRIENTES</a:t>
              </a:r>
            </a:p>
          </p:txBody>
        </p:sp>
        <p:sp>
          <p:nvSpPr>
            <p:cNvPr id="11276" name="Text Box 7"/>
            <p:cNvSpPr txBox="1">
              <a:spLocks noChangeArrowheads="1"/>
            </p:cNvSpPr>
            <p:nvPr/>
          </p:nvSpPr>
          <p:spPr bwMode="auto">
            <a:xfrm>
              <a:off x="2426" y="3626"/>
              <a:ext cx="13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000" b="1">
                  <a:solidFill>
                    <a:srgbClr val="FF0000"/>
                  </a:solidFill>
                </a:rPr>
                <a:t>micronutrientes</a:t>
              </a:r>
            </a:p>
          </p:txBody>
        </p:sp>
        <p:sp>
          <p:nvSpPr>
            <p:cNvPr id="11277" name="AutoShape 8"/>
            <p:cNvSpPr>
              <a:spLocks/>
            </p:cNvSpPr>
            <p:nvPr/>
          </p:nvSpPr>
          <p:spPr bwMode="auto">
            <a:xfrm>
              <a:off x="3741" y="3415"/>
              <a:ext cx="91" cy="725"/>
            </a:xfrm>
            <a:prstGeom prst="leftBrace">
              <a:avLst>
                <a:gd name="adj1" fmla="val 66392"/>
                <a:gd name="adj2" fmla="val 50000"/>
              </a:avLst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1800">
                <a:solidFill>
                  <a:schemeClr val="tx1"/>
                </a:solidFill>
              </a:endParaRPr>
            </a:p>
          </p:txBody>
        </p:sp>
        <p:sp>
          <p:nvSpPr>
            <p:cNvPr id="11278" name="Text Box 9"/>
            <p:cNvSpPr txBox="1">
              <a:spLocks noChangeArrowheads="1"/>
            </p:cNvSpPr>
            <p:nvPr/>
          </p:nvSpPr>
          <p:spPr bwMode="auto">
            <a:xfrm>
              <a:off x="3823" y="3459"/>
              <a:ext cx="87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000" b="1">
                  <a:solidFill>
                    <a:srgbClr val="FF6600"/>
                  </a:solidFill>
                </a:rPr>
                <a:t>Vitaminas</a:t>
              </a:r>
            </a:p>
          </p:txBody>
        </p:sp>
        <p:sp>
          <p:nvSpPr>
            <p:cNvPr id="11279" name="Text Box 10"/>
            <p:cNvSpPr txBox="1">
              <a:spLocks noChangeArrowheads="1"/>
            </p:cNvSpPr>
            <p:nvPr/>
          </p:nvSpPr>
          <p:spPr bwMode="auto">
            <a:xfrm>
              <a:off x="3841" y="3837"/>
              <a:ext cx="85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000" b="1">
                  <a:solidFill>
                    <a:srgbClr val="660066"/>
                  </a:solidFill>
                </a:rPr>
                <a:t>Minerales</a:t>
              </a:r>
            </a:p>
          </p:txBody>
        </p:sp>
        <p:sp>
          <p:nvSpPr>
            <p:cNvPr id="11280" name="Oval 11"/>
            <p:cNvSpPr>
              <a:spLocks noChangeArrowheads="1"/>
            </p:cNvSpPr>
            <p:nvPr/>
          </p:nvSpPr>
          <p:spPr bwMode="auto">
            <a:xfrm>
              <a:off x="4104" y="2144"/>
              <a:ext cx="1361" cy="363"/>
            </a:xfrm>
            <a:prstGeom prst="ellipse">
              <a:avLst/>
            </a:prstGeom>
            <a:noFill/>
            <a:ln w="50800">
              <a:solidFill>
                <a:srgbClr val="00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1800">
                <a:solidFill>
                  <a:schemeClr val="tx1"/>
                </a:solidFill>
              </a:endParaRPr>
            </a:p>
          </p:txBody>
        </p:sp>
        <p:sp>
          <p:nvSpPr>
            <p:cNvPr id="11281" name="AutoShape 21"/>
            <p:cNvSpPr>
              <a:spLocks/>
            </p:cNvSpPr>
            <p:nvPr/>
          </p:nvSpPr>
          <p:spPr bwMode="auto">
            <a:xfrm>
              <a:off x="4104" y="2145"/>
              <a:ext cx="91" cy="1088"/>
            </a:xfrm>
            <a:prstGeom prst="leftBrace">
              <a:avLst>
                <a:gd name="adj1" fmla="val 99634"/>
                <a:gd name="adj2" fmla="val 50000"/>
              </a:avLst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1800">
                <a:solidFill>
                  <a:schemeClr val="tx1"/>
                </a:solidFill>
              </a:endParaRPr>
            </a:p>
          </p:txBody>
        </p:sp>
        <p:sp>
          <p:nvSpPr>
            <p:cNvPr id="11282" name="Text Box 22"/>
            <p:cNvSpPr txBox="1">
              <a:spLocks noChangeArrowheads="1"/>
            </p:cNvSpPr>
            <p:nvPr/>
          </p:nvSpPr>
          <p:spPr bwMode="auto">
            <a:xfrm>
              <a:off x="4150" y="2211"/>
              <a:ext cx="121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000" b="1" dirty="0">
                  <a:solidFill>
                    <a:srgbClr val="FF0000"/>
                  </a:solidFill>
                </a:rPr>
                <a:t>Carbohidratos</a:t>
              </a:r>
            </a:p>
          </p:txBody>
        </p:sp>
        <p:sp>
          <p:nvSpPr>
            <p:cNvPr id="11283" name="Text Box 23"/>
            <p:cNvSpPr txBox="1">
              <a:spLocks noChangeArrowheads="1"/>
            </p:cNvSpPr>
            <p:nvPr/>
          </p:nvSpPr>
          <p:spPr bwMode="auto">
            <a:xfrm>
              <a:off x="4191" y="2506"/>
              <a:ext cx="68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000" b="1">
                  <a:solidFill>
                    <a:srgbClr val="0099FF"/>
                  </a:solidFill>
                </a:rPr>
                <a:t>Lípidos</a:t>
              </a:r>
            </a:p>
          </p:txBody>
        </p:sp>
        <p:sp>
          <p:nvSpPr>
            <p:cNvPr id="11284" name="Text Box 24"/>
            <p:cNvSpPr txBox="1">
              <a:spLocks noChangeArrowheads="1"/>
            </p:cNvSpPr>
            <p:nvPr/>
          </p:nvSpPr>
          <p:spPr bwMode="auto">
            <a:xfrm>
              <a:off x="4196" y="2846"/>
              <a:ext cx="845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000" b="1">
                  <a:solidFill>
                    <a:srgbClr val="008000"/>
                  </a:solidFill>
                </a:rPr>
                <a:t>Proteínas</a:t>
              </a:r>
            </a:p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000" b="1">
                  <a:solidFill>
                    <a:srgbClr val="3366FF"/>
                  </a:solidFill>
                </a:rPr>
                <a:t>Agua</a:t>
              </a:r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898525" y="547688"/>
            <a:ext cx="5494338" cy="3187700"/>
            <a:chOff x="566" y="345"/>
            <a:chExt cx="3461" cy="2008"/>
          </a:xfrm>
        </p:grpSpPr>
        <p:sp>
          <p:nvSpPr>
            <p:cNvPr id="11271" name="Text Box 19"/>
            <p:cNvSpPr txBox="1">
              <a:spLocks noChangeArrowheads="1"/>
            </p:cNvSpPr>
            <p:nvPr/>
          </p:nvSpPr>
          <p:spPr bwMode="auto">
            <a:xfrm>
              <a:off x="566" y="1026"/>
              <a:ext cx="1252" cy="294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2400" b="1">
                  <a:solidFill>
                    <a:schemeClr val="accent2"/>
                  </a:solidFill>
                </a:rPr>
                <a:t>ALIMENTOS</a:t>
              </a:r>
            </a:p>
          </p:txBody>
        </p:sp>
        <p:pic>
          <p:nvPicPr>
            <p:cNvPr id="11272" name="24 Imagen" descr="alimentos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7" y="345"/>
              <a:ext cx="2070" cy="2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4851400" y="115888"/>
            <a:ext cx="429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chemeClr val="bg1"/>
                </a:solidFill>
              </a:rPr>
              <a:t>Ing. en Alim.y Lic. en CyT de los alim.</a:t>
            </a:r>
          </a:p>
        </p:txBody>
      </p:sp>
      <p:grpSp>
        <p:nvGrpSpPr>
          <p:cNvPr id="27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28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29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32" name="Picture 7" descr="logo UN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1 CuadroTexto"/>
          <p:cNvSpPr txBox="1">
            <a:spLocks noChangeArrowheads="1"/>
          </p:cNvSpPr>
          <p:nvPr/>
        </p:nvSpPr>
        <p:spPr bwMode="auto">
          <a:xfrm>
            <a:off x="3214688" y="549275"/>
            <a:ext cx="2770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MACRONUTRIENTES</a:t>
            </a:r>
          </a:p>
        </p:txBody>
      </p:sp>
      <p:sp>
        <p:nvSpPr>
          <p:cNvPr id="389123" name="2 CuadroTexto"/>
          <p:cNvSpPr txBox="1">
            <a:spLocks noChangeArrowheads="1"/>
          </p:cNvSpPr>
          <p:nvPr/>
        </p:nvSpPr>
        <p:spPr bwMode="auto">
          <a:xfrm>
            <a:off x="395288" y="1052513"/>
            <a:ext cx="8320087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CARBOHIDRATOS, GLUCIDOS O HIDRATOS DE CARBONO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s-ES" sz="2000" b="1" dirty="0">
              <a:solidFill>
                <a:schemeClr val="accent2"/>
              </a:solidFill>
              <a:latin typeface="Calibri" pitchFamily="34" charset="0"/>
            </a:endParaRP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 dirty="0">
                <a:solidFill>
                  <a:schemeClr val="accent2"/>
                </a:solidFill>
                <a:latin typeface="Calibri" pitchFamily="34" charset="0"/>
              </a:rPr>
              <a:t>Los glúcidos o carbohidratos (también llamados hidratos de carbono) son la principal fuente de energía de los seres vivos. Se obtienen principalmente a través del consumo de cereales, azúcares, papa, batata, legumbres, verduras, frutas y frutos secos. </a:t>
            </a:r>
          </a:p>
          <a:p>
            <a:pPr algn="just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b="1" dirty="0">
                <a:solidFill>
                  <a:schemeClr val="accent2"/>
                </a:solidFill>
                <a:latin typeface="Calibri" pitchFamily="34" charset="0"/>
              </a:rPr>
              <a:t>Los animales y el hombre obtienen la mayoría de los carbohidratos de los vegetales,  que  los sintetizan.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983" y="3676967"/>
            <a:ext cx="1293813" cy="135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589" y="5320978"/>
            <a:ext cx="2592387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9" name="Group 14"/>
          <p:cNvGrpSpPr>
            <a:grpSpLocks/>
          </p:cNvGrpSpPr>
          <p:nvPr/>
        </p:nvGrpSpPr>
        <p:grpSpPr bwMode="auto">
          <a:xfrm>
            <a:off x="4355976" y="3789040"/>
            <a:ext cx="4083050" cy="2074863"/>
            <a:chOff x="2971" y="2659"/>
            <a:chExt cx="2572" cy="1307"/>
          </a:xfrm>
        </p:grpSpPr>
        <p:pic>
          <p:nvPicPr>
            <p:cNvPr id="13322" name="Picture 4" descr="350px-Glykogen_sv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" y="2659"/>
              <a:ext cx="2572" cy="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13"/>
            <p:cNvSpPr txBox="1">
              <a:spLocks noChangeArrowheads="1"/>
            </p:cNvSpPr>
            <p:nvPr/>
          </p:nvSpPr>
          <p:spPr bwMode="auto">
            <a:xfrm>
              <a:off x="3759" y="3793"/>
              <a:ext cx="111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200" b="1">
                  <a:solidFill>
                    <a:schemeClr val="tx1"/>
                  </a:solidFill>
                </a:rPr>
                <a:t>Glucógeno o Almidón</a:t>
              </a:r>
            </a:p>
          </p:txBody>
        </p:sp>
      </p:grpSp>
      <p:sp>
        <p:nvSpPr>
          <p:cNvPr id="13321" name="Rectangle 5"/>
          <p:cNvSpPr>
            <a:spLocks noChangeArrowheads="1"/>
          </p:cNvSpPr>
          <p:nvPr/>
        </p:nvSpPr>
        <p:spPr bwMode="auto">
          <a:xfrm>
            <a:off x="4851400" y="115888"/>
            <a:ext cx="429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s-ES_tradnl" altLang="es-AR" sz="1800" b="1">
                <a:solidFill>
                  <a:schemeClr val="bg1"/>
                </a:solidFill>
              </a:rPr>
              <a:t>Ing. en Alim.y Lic. en CyT de los alim.</a:t>
            </a:r>
          </a:p>
        </p:txBody>
      </p:sp>
      <p:grpSp>
        <p:nvGrpSpPr>
          <p:cNvPr id="16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8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21" name="Picture 7" descr="logo UNSL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7677" y="727948"/>
            <a:ext cx="8228013" cy="1141412"/>
          </a:xfrm>
        </p:spPr>
        <p:txBody>
          <a:bodyPr/>
          <a:lstStyle/>
          <a:p>
            <a:r>
              <a:rPr lang="es-AR" altLang="es-AR" sz="3200" b="1" dirty="0" smtClean="0">
                <a:solidFill>
                  <a:srgbClr val="FF0000"/>
                </a:solidFill>
              </a:rPr>
              <a:t>Algunos </a:t>
            </a:r>
            <a:r>
              <a:rPr lang="es-AR" altLang="es-AR" sz="3200" b="1" dirty="0" smtClean="0">
                <a:solidFill>
                  <a:srgbClr val="FF0000"/>
                </a:solidFill>
              </a:rPr>
              <a:t>carbohidratos: </a:t>
            </a:r>
            <a:r>
              <a:rPr lang="es-AR" altLang="es-AR" sz="3200" b="1" dirty="0" smtClean="0">
                <a:solidFill>
                  <a:srgbClr val="FF0000"/>
                </a:solidFill>
              </a:rPr>
              <a:t>monosacáridos</a:t>
            </a:r>
            <a:endParaRPr lang="es-ES" altLang="es-AR" sz="3200" b="1" dirty="0" smtClean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04002" y="1978264"/>
            <a:ext cx="2395364" cy="2117725"/>
          </a:xfrm>
        </p:spPr>
        <p:txBody>
          <a:bodyPr/>
          <a:lstStyle/>
          <a:p>
            <a:r>
              <a:rPr lang="es-AR" altLang="es-AR" dirty="0" smtClean="0"/>
              <a:t>Glucosa</a:t>
            </a:r>
          </a:p>
          <a:p>
            <a:r>
              <a:rPr lang="es-AR" altLang="es-AR" dirty="0" smtClean="0"/>
              <a:t>Fructosa</a:t>
            </a:r>
          </a:p>
          <a:p>
            <a:r>
              <a:rPr lang="es-AR" altLang="es-AR" dirty="0" smtClean="0"/>
              <a:t>galactosa</a:t>
            </a:r>
            <a:endParaRPr lang="es-ES" altLang="es-AR" dirty="0" smtClean="0"/>
          </a:p>
        </p:txBody>
      </p:sp>
      <p:pic>
        <p:nvPicPr>
          <p:cNvPr id="1536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621" y="4330973"/>
            <a:ext cx="2335859" cy="233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957" y="2098526"/>
            <a:ext cx="1298561" cy="1353429"/>
          </a:xfrm>
          <a:prstGeom prst="rect">
            <a:avLst/>
          </a:prstGeom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321" y="1883048"/>
            <a:ext cx="168007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5474358" y="2602185"/>
            <a:ext cx="1061754" cy="504825"/>
          </a:xfrm>
          <a:prstGeom prst="leftArrow">
            <a:avLst>
              <a:gd name="adj1" fmla="val 50000"/>
              <a:gd name="adj2" fmla="val 5345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US" altLang="es-AR" sz="1800">
              <a:solidFill>
                <a:schemeClr val="tx1"/>
              </a:solidFill>
            </a:endParaRPr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 flipH="1" flipV="1">
            <a:off x="5474358" y="3683273"/>
            <a:ext cx="991492" cy="1295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16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8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21" name="Picture 7" descr="logo UNS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80624"/>
            <a:ext cx="8228013" cy="635425"/>
          </a:xfrm>
        </p:spPr>
        <p:txBody>
          <a:bodyPr/>
          <a:lstStyle/>
          <a:p>
            <a:r>
              <a:rPr lang="es-AR" altLang="es-AR" sz="3200" b="1" dirty="0" smtClean="0">
                <a:solidFill>
                  <a:srgbClr val="FF0000"/>
                </a:solidFill>
              </a:rPr>
              <a:t>Otros carbohidratos: </a:t>
            </a:r>
            <a:r>
              <a:rPr lang="es-AR" altLang="es-AR" sz="3200" b="1" dirty="0" smtClean="0">
                <a:solidFill>
                  <a:srgbClr val="FF0000"/>
                </a:solidFill>
              </a:rPr>
              <a:t>disacáridos</a:t>
            </a:r>
            <a:endParaRPr lang="es-ES" altLang="es-AR" sz="3200" b="1" dirty="0" smtClean="0">
              <a:solidFill>
                <a:srgbClr val="FF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6530" y="2998712"/>
            <a:ext cx="2530624" cy="2116832"/>
          </a:xfrm>
        </p:spPr>
        <p:txBody>
          <a:bodyPr/>
          <a:lstStyle/>
          <a:p>
            <a:r>
              <a:rPr lang="es-AR" altLang="es-AR" dirty="0" smtClean="0"/>
              <a:t>Maltosa</a:t>
            </a:r>
          </a:p>
          <a:p>
            <a:r>
              <a:rPr lang="es-AR" altLang="es-AR" dirty="0" smtClean="0"/>
              <a:t>Lactosa</a:t>
            </a:r>
          </a:p>
          <a:p>
            <a:r>
              <a:rPr lang="es-AR" altLang="es-AR" dirty="0"/>
              <a:t>S</a:t>
            </a:r>
            <a:r>
              <a:rPr lang="es-AR" altLang="es-AR" dirty="0" smtClean="0"/>
              <a:t>acarosa</a:t>
            </a:r>
            <a:endParaRPr lang="es-ES" altLang="es-AR" dirty="0" smtClean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933" y="1538560"/>
            <a:ext cx="155575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083" y="3267348"/>
            <a:ext cx="16954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083" y="5012010"/>
            <a:ext cx="2535237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Line 7"/>
          <p:cNvSpPr>
            <a:spLocks noChangeShapeType="1"/>
          </p:cNvSpPr>
          <p:nvPr/>
        </p:nvSpPr>
        <p:spPr bwMode="auto">
          <a:xfrm flipV="1">
            <a:off x="3062757" y="2767286"/>
            <a:ext cx="1831307" cy="462852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3116858" y="3988073"/>
            <a:ext cx="1800225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3261320" y="4635773"/>
            <a:ext cx="1584325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748359"/>
            <a:ext cx="2592387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0" y="-26988"/>
            <a:ext cx="9144000" cy="527051"/>
            <a:chOff x="0" y="-17"/>
            <a:chExt cx="5760" cy="332"/>
          </a:xfrm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3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800" b="1">
                <a:solidFill>
                  <a:schemeClr val="bg1"/>
                </a:solidFill>
                <a:latin typeface="Lucida Sans Unicode" panose="020B0602030504020204" pitchFamily="34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340" y="73"/>
              <a:ext cx="13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>
                  <a:solidFill>
                    <a:schemeClr val="bg1"/>
                  </a:solidFill>
                </a:rPr>
                <a:t>Química Biológica</a:t>
              </a: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3056" y="73"/>
              <a:ext cx="26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r>
                <a:rPr lang="es-ES_tradnl" altLang="es-AR" sz="1800" b="1" dirty="0" smtClean="0">
                  <a:solidFill>
                    <a:schemeClr val="bg1"/>
                  </a:solidFill>
                </a:rPr>
                <a:t>                                   IA, </a:t>
              </a:r>
              <a:r>
                <a:rPr lang="es-ES_tradnl" altLang="es-AR" sz="1800" b="1" dirty="0" err="1" smtClean="0">
                  <a:solidFill>
                    <a:schemeClr val="bg1"/>
                  </a:solidFill>
                </a:rPr>
                <a:t>LCyTA</a:t>
              </a:r>
              <a:r>
                <a:rPr lang="es-ES_tradnl" altLang="es-AR" sz="1800" b="1" dirty="0" smtClean="0">
                  <a:solidFill>
                    <a:schemeClr val="bg1"/>
                  </a:solidFill>
                </a:rPr>
                <a:t>, LBM.</a:t>
              </a:r>
              <a:endParaRPr lang="es-ES_tradnl" altLang="es-AR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2479" y="27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Char char="»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Times New Roman" panose="02020603050405020304" pitchFamily="18" charset="0"/>
                <a:buNone/>
              </a:pPr>
              <a:endParaRPr lang="en-US" altLang="es-AR" sz="2400" b="1" i="1">
                <a:solidFill>
                  <a:srgbClr val="FFFF00"/>
                </a:solidFill>
              </a:endParaRPr>
            </a:p>
          </p:txBody>
        </p:sp>
        <p:pic>
          <p:nvPicPr>
            <p:cNvPr id="16" name="Picture 7" descr="logo UNSL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"/>
              <a:ext cx="340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Arial"/>
        <a:ea typeface="SimSun"/>
        <a:cs typeface="SimSun"/>
      </a:majorFont>
      <a:minorFont>
        <a:latin typeface="Arial"/>
        <a:ea typeface="SimSun"/>
        <a:cs typeface="SimSu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2399</TotalTime>
  <Words>2089</Words>
  <Application>Microsoft Office PowerPoint</Application>
  <PresentationFormat>Presentación en pantalla (4:3)</PresentationFormat>
  <Paragraphs>322</Paragraphs>
  <Slides>30</Slides>
  <Notes>21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40" baseType="lpstr">
      <vt:lpstr>Arial</vt:lpstr>
      <vt:lpstr>SimSun</vt:lpstr>
      <vt:lpstr>Times New Roman</vt:lpstr>
      <vt:lpstr>Lucida Sans Unicode</vt:lpstr>
      <vt:lpstr>Monotype Corsiva</vt:lpstr>
      <vt:lpstr>Calibri</vt:lpstr>
      <vt:lpstr>Tahoma</vt:lpstr>
      <vt:lpstr>Symbol</vt:lpstr>
      <vt:lpstr>Tema de Office</vt:lpstr>
      <vt:lpstr>ChemWindow Document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Algunos carbohidratos: monosacáridos</vt:lpstr>
      <vt:lpstr>Otros carbohidratos: disacáridos</vt:lpstr>
      <vt:lpstr>Y otros carbohidratos: polisacáridos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Soporte</dc:creator>
  <cp:lastModifiedBy>Ana Anzulovich</cp:lastModifiedBy>
  <cp:revision>84</cp:revision>
  <cp:lastPrinted>1601-01-01T00:00:00Z</cp:lastPrinted>
  <dcterms:created xsi:type="dcterms:W3CDTF">2011-03-22T19:20:03Z</dcterms:created>
  <dcterms:modified xsi:type="dcterms:W3CDTF">2015-08-23T15:55:48Z</dcterms:modified>
</cp:coreProperties>
</file>